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1" r:id="rId2"/>
    <p:sldId id="262" r:id="rId3"/>
  </p:sldIdLst>
  <p:sldSz cx="6858000" cy="9906000" type="A4"/>
  <p:notesSz cx="6858000" cy="9945688"/>
  <p:defaultTextStyle>
    <a:defPPr>
      <a:defRPr lang="en-US"/>
    </a:defPPr>
    <a:lvl1pPr marL="0" algn="l" defTabSz="914342" rtl="0" eaLnBrk="1" latinLnBrk="0" hangingPunct="1">
      <a:defRPr sz="1800" kern="1200">
        <a:solidFill>
          <a:schemeClr val="tx1"/>
        </a:solidFill>
        <a:latin typeface="+mn-lt"/>
        <a:ea typeface="+mn-ea"/>
        <a:cs typeface="+mn-cs"/>
      </a:defRPr>
    </a:lvl1pPr>
    <a:lvl2pPr marL="457171" algn="l" defTabSz="914342" rtl="0" eaLnBrk="1" latinLnBrk="0" hangingPunct="1">
      <a:defRPr sz="1800" kern="1200">
        <a:solidFill>
          <a:schemeClr val="tx1"/>
        </a:solidFill>
        <a:latin typeface="+mn-lt"/>
        <a:ea typeface="+mn-ea"/>
        <a:cs typeface="+mn-cs"/>
      </a:defRPr>
    </a:lvl2pPr>
    <a:lvl3pPr marL="914342" algn="l" defTabSz="914342" rtl="0" eaLnBrk="1" latinLnBrk="0" hangingPunct="1">
      <a:defRPr sz="1800" kern="1200">
        <a:solidFill>
          <a:schemeClr val="tx1"/>
        </a:solidFill>
        <a:latin typeface="+mn-lt"/>
        <a:ea typeface="+mn-ea"/>
        <a:cs typeface="+mn-cs"/>
      </a:defRPr>
    </a:lvl3pPr>
    <a:lvl4pPr marL="1371513" algn="l" defTabSz="914342" rtl="0" eaLnBrk="1" latinLnBrk="0" hangingPunct="1">
      <a:defRPr sz="1800" kern="1200">
        <a:solidFill>
          <a:schemeClr val="tx1"/>
        </a:solidFill>
        <a:latin typeface="+mn-lt"/>
        <a:ea typeface="+mn-ea"/>
        <a:cs typeface="+mn-cs"/>
      </a:defRPr>
    </a:lvl4pPr>
    <a:lvl5pPr marL="1828684" algn="l" defTabSz="914342" rtl="0" eaLnBrk="1" latinLnBrk="0" hangingPunct="1">
      <a:defRPr sz="1800" kern="1200">
        <a:solidFill>
          <a:schemeClr val="tx1"/>
        </a:solidFill>
        <a:latin typeface="+mn-lt"/>
        <a:ea typeface="+mn-ea"/>
        <a:cs typeface="+mn-cs"/>
      </a:defRPr>
    </a:lvl5pPr>
    <a:lvl6pPr marL="2285855" algn="l" defTabSz="914342" rtl="0" eaLnBrk="1" latinLnBrk="0" hangingPunct="1">
      <a:defRPr sz="1800" kern="1200">
        <a:solidFill>
          <a:schemeClr val="tx1"/>
        </a:solidFill>
        <a:latin typeface="+mn-lt"/>
        <a:ea typeface="+mn-ea"/>
        <a:cs typeface="+mn-cs"/>
      </a:defRPr>
    </a:lvl6pPr>
    <a:lvl7pPr marL="2743026" algn="l" defTabSz="914342" rtl="0" eaLnBrk="1" latinLnBrk="0" hangingPunct="1">
      <a:defRPr sz="1800" kern="1200">
        <a:solidFill>
          <a:schemeClr val="tx1"/>
        </a:solidFill>
        <a:latin typeface="+mn-lt"/>
        <a:ea typeface="+mn-ea"/>
        <a:cs typeface="+mn-cs"/>
      </a:defRPr>
    </a:lvl7pPr>
    <a:lvl8pPr marL="3200198" algn="l" defTabSz="914342" rtl="0" eaLnBrk="1" latinLnBrk="0" hangingPunct="1">
      <a:defRPr sz="1800" kern="1200">
        <a:solidFill>
          <a:schemeClr val="tx1"/>
        </a:solidFill>
        <a:latin typeface="+mn-lt"/>
        <a:ea typeface="+mn-ea"/>
        <a:cs typeface="+mn-cs"/>
      </a:defRPr>
    </a:lvl8pPr>
    <a:lvl9pPr marL="3657369" algn="l" defTabSz="9143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
          <p15:clr>
            <a:srgbClr val="A4A3A4"/>
          </p15:clr>
        </p15:guide>
        <p15:guide id="2" pos="73">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C713"/>
    <a:srgbClr val="BFBFBF"/>
    <a:srgbClr val="6E6E6E"/>
    <a:srgbClr val="3C3C3B"/>
    <a:srgbClr val="595959"/>
    <a:srgbClr val="45556E"/>
    <a:srgbClr val="006600"/>
    <a:srgbClr val="4472C4"/>
    <a:srgbClr val="D9D9D9"/>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49" autoAdjust="0"/>
    <p:restoredTop sz="94434" autoAdjust="0"/>
  </p:normalViewPr>
  <p:slideViewPr>
    <p:cSldViewPr showGuides="1">
      <p:cViewPr>
        <p:scale>
          <a:sx n="200" d="100"/>
          <a:sy n="200" d="100"/>
        </p:scale>
        <p:origin x="-1560" y="-7638"/>
      </p:cViewPr>
      <p:guideLst>
        <p:guide orient="horz" pos="36"/>
        <p:guide pos="7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3" d="100"/>
          <a:sy n="73" d="100"/>
        </p:scale>
        <p:origin x="3861"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2004" cy="496744"/>
          </a:xfrm>
          <a:prstGeom prst="rect">
            <a:avLst/>
          </a:prstGeom>
        </p:spPr>
        <p:txBody>
          <a:bodyPr vert="horz" lIns="88254" tIns="44127" rIns="88254" bIns="44127" rtlCol="0"/>
          <a:lstStyle>
            <a:lvl1pPr algn="l">
              <a:defRPr sz="1200"/>
            </a:lvl1pPr>
          </a:lstStyle>
          <a:p>
            <a:endParaRPr lang="en-GB"/>
          </a:p>
        </p:txBody>
      </p:sp>
      <p:sp>
        <p:nvSpPr>
          <p:cNvPr id="3" name="Date Placeholder 2"/>
          <p:cNvSpPr>
            <a:spLocks noGrp="1"/>
          </p:cNvSpPr>
          <p:nvPr>
            <p:ph type="dt" idx="1"/>
          </p:nvPr>
        </p:nvSpPr>
        <p:spPr>
          <a:xfrm>
            <a:off x="3884464" y="1"/>
            <a:ext cx="2972004" cy="496744"/>
          </a:xfrm>
          <a:prstGeom prst="rect">
            <a:avLst/>
          </a:prstGeom>
        </p:spPr>
        <p:txBody>
          <a:bodyPr vert="horz" lIns="88254" tIns="44127" rIns="88254" bIns="44127" rtlCol="0"/>
          <a:lstStyle>
            <a:lvl1pPr algn="r">
              <a:defRPr sz="1200"/>
            </a:lvl1pPr>
          </a:lstStyle>
          <a:p>
            <a:fld id="{525467D3-09BA-4A09-9690-1827116C098F}" type="datetimeFigureOut">
              <a:rPr lang="en-GB" smtClean="0"/>
              <a:t>16/12/2020</a:t>
            </a:fld>
            <a:endParaRPr lang="en-GB"/>
          </a:p>
        </p:txBody>
      </p:sp>
      <p:sp>
        <p:nvSpPr>
          <p:cNvPr id="4" name="Slide Image Placeholder 3"/>
          <p:cNvSpPr>
            <a:spLocks noGrp="1" noRot="1" noChangeAspect="1"/>
          </p:cNvSpPr>
          <p:nvPr>
            <p:ph type="sldImg" idx="2"/>
          </p:nvPr>
        </p:nvSpPr>
        <p:spPr>
          <a:xfrm>
            <a:off x="2138363" y="746125"/>
            <a:ext cx="2581275" cy="3729038"/>
          </a:xfrm>
          <a:prstGeom prst="rect">
            <a:avLst/>
          </a:prstGeom>
          <a:noFill/>
          <a:ln w="12700">
            <a:solidFill>
              <a:prstClr val="black"/>
            </a:solidFill>
          </a:ln>
        </p:spPr>
        <p:txBody>
          <a:bodyPr vert="horz" lIns="88254" tIns="44127" rIns="88254" bIns="44127" rtlCol="0" anchor="ctr"/>
          <a:lstStyle/>
          <a:p>
            <a:endParaRPr lang="en-GB"/>
          </a:p>
        </p:txBody>
      </p:sp>
      <p:sp>
        <p:nvSpPr>
          <p:cNvPr id="5" name="Notes Placeholder 4"/>
          <p:cNvSpPr>
            <a:spLocks noGrp="1"/>
          </p:cNvSpPr>
          <p:nvPr>
            <p:ph type="body" sz="quarter" idx="3"/>
          </p:nvPr>
        </p:nvSpPr>
        <p:spPr>
          <a:xfrm>
            <a:off x="685494" y="4723701"/>
            <a:ext cx="5487014" cy="4475328"/>
          </a:xfrm>
          <a:prstGeom prst="rect">
            <a:avLst/>
          </a:prstGeom>
        </p:spPr>
        <p:txBody>
          <a:bodyPr vert="horz" lIns="88254" tIns="44127" rIns="88254" bIns="441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7402"/>
            <a:ext cx="2972004" cy="496744"/>
          </a:xfrm>
          <a:prstGeom prst="rect">
            <a:avLst/>
          </a:prstGeom>
        </p:spPr>
        <p:txBody>
          <a:bodyPr vert="horz" lIns="88254" tIns="44127" rIns="88254" bIns="44127" rtlCol="0" anchor="b"/>
          <a:lstStyle>
            <a:lvl1pPr algn="l">
              <a:defRPr sz="1200"/>
            </a:lvl1pPr>
          </a:lstStyle>
          <a:p>
            <a:endParaRPr lang="en-GB"/>
          </a:p>
        </p:txBody>
      </p:sp>
      <p:sp>
        <p:nvSpPr>
          <p:cNvPr id="7" name="Slide Number Placeholder 6"/>
          <p:cNvSpPr>
            <a:spLocks noGrp="1"/>
          </p:cNvSpPr>
          <p:nvPr>
            <p:ph type="sldNum" sz="quarter" idx="5"/>
          </p:nvPr>
        </p:nvSpPr>
        <p:spPr>
          <a:xfrm>
            <a:off x="3884464" y="9447402"/>
            <a:ext cx="2972004" cy="496744"/>
          </a:xfrm>
          <a:prstGeom prst="rect">
            <a:avLst/>
          </a:prstGeom>
        </p:spPr>
        <p:txBody>
          <a:bodyPr vert="horz" lIns="88254" tIns="44127" rIns="88254" bIns="44127" rtlCol="0" anchor="b"/>
          <a:lstStyle>
            <a:lvl1pPr algn="r">
              <a:defRPr sz="1200"/>
            </a:lvl1pPr>
          </a:lstStyle>
          <a:p>
            <a:fld id="{8E5E10BB-70B4-43AF-85B5-42788D930DB2}" type="slidenum">
              <a:rPr lang="en-GB" smtClean="0"/>
              <a:t>‹#›</a:t>
            </a:fld>
            <a:endParaRPr lang="en-GB"/>
          </a:p>
        </p:txBody>
      </p:sp>
    </p:spTree>
    <p:extLst>
      <p:ext uri="{BB962C8B-B14F-4D97-AF65-F5344CB8AC3E}">
        <p14:creationId xmlns:p14="http://schemas.microsoft.com/office/powerpoint/2010/main" val="1082910410"/>
      </p:ext>
    </p:extLst>
  </p:cSld>
  <p:clrMap bg1="lt1" tx1="dk1" bg2="lt2" tx2="dk2" accent1="accent1" accent2="accent2" accent3="accent3" accent4="accent4" accent5="accent5" accent6="accent6" hlink="hlink" folHlink="folHlink"/>
  <p:notesStyle>
    <a:lvl1pPr marL="0" algn="l" defTabSz="914342" rtl="0" eaLnBrk="1" latinLnBrk="0" hangingPunct="1">
      <a:defRPr sz="1200" kern="1200">
        <a:solidFill>
          <a:schemeClr val="tx1"/>
        </a:solidFill>
        <a:latin typeface="+mn-lt"/>
        <a:ea typeface="+mn-ea"/>
        <a:cs typeface="+mn-cs"/>
      </a:defRPr>
    </a:lvl1pPr>
    <a:lvl2pPr marL="457171" algn="l" defTabSz="914342" rtl="0" eaLnBrk="1" latinLnBrk="0" hangingPunct="1">
      <a:defRPr sz="1200" kern="1200">
        <a:solidFill>
          <a:schemeClr val="tx1"/>
        </a:solidFill>
        <a:latin typeface="+mn-lt"/>
        <a:ea typeface="+mn-ea"/>
        <a:cs typeface="+mn-cs"/>
      </a:defRPr>
    </a:lvl2pPr>
    <a:lvl3pPr marL="914342" algn="l" defTabSz="914342" rtl="0" eaLnBrk="1" latinLnBrk="0" hangingPunct="1">
      <a:defRPr sz="1200" kern="1200">
        <a:solidFill>
          <a:schemeClr val="tx1"/>
        </a:solidFill>
        <a:latin typeface="+mn-lt"/>
        <a:ea typeface="+mn-ea"/>
        <a:cs typeface="+mn-cs"/>
      </a:defRPr>
    </a:lvl3pPr>
    <a:lvl4pPr marL="1371513" algn="l" defTabSz="914342" rtl="0" eaLnBrk="1" latinLnBrk="0" hangingPunct="1">
      <a:defRPr sz="1200" kern="1200">
        <a:solidFill>
          <a:schemeClr val="tx1"/>
        </a:solidFill>
        <a:latin typeface="+mn-lt"/>
        <a:ea typeface="+mn-ea"/>
        <a:cs typeface="+mn-cs"/>
      </a:defRPr>
    </a:lvl4pPr>
    <a:lvl5pPr marL="1828684" algn="l" defTabSz="914342" rtl="0" eaLnBrk="1" latinLnBrk="0" hangingPunct="1">
      <a:defRPr sz="1200" kern="1200">
        <a:solidFill>
          <a:schemeClr val="tx1"/>
        </a:solidFill>
        <a:latin typeface="+mn-lt"/>
        <a:ea typeface="+mn-ea"/>
        <a:cs typeface="+mn-cs"/>
      </a:defRPr>
    </a:lvl5pPr>
    <a:lvl6pPr marL="2285855" algn="l" defTabSz="914342" rtl="0" eaLnBrk="1" latinLnBrk="0" hangingPunct="1">
      <a:defRPr sz="1200" kern="1200">
        <a:solidFill>
          <a:schemeClr val="tx1"/>
        </a:solidFill>
        <a:latin typeface="+mn-lt"/>
        <a:ea typeface="+mn-ea"/>
        <a:cs typeface="+mn-cs"/>
      </a:defRPr>
    </a:lvl6pPr>
    <a:lvl7pPr marL="2743026" algn="l" defTabSz="914342" rtl="0" eaLnBrk="1" latinLnBrk="0" hangingPunct="1">
      <a:defRPr sz="1200" kern="1200">
        <a:solidFill>
          <a:schemeClr val="tx1"/>
        </a:solidFill>
        <a:latin typeface="+mn-lt"/>
        <a:ea typeface="+mn-ea"/>
        <a:cs typeface="+mn-cs"/>
      </a:defRPr>
    </a:lvl7pPr>
    <a:lvl8pPr marL="3200198" algn="l" defTabSz="914342" rtl="0" eaLnBrk="1" latinLnBrk="0" hangingPunct="1">
      <a:defRPr sz="1200" kern="1200">
        <a:solidFill>
          <a:schemeClr val="tx1"/>
        </a:solidFill>
        <a:latin typeface="+mn-lt"/>
        <a:ea typeface="+mn-ea"/>
        <a:cs typeface="+mn-cs"/>
      </a:defRPr>
    </a:lvl8pPr>
    <a:lvl9pPr marL="3657369" algn="l" defTabSz="91434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38363" y="746125"/>
            <a:ext cx="2581275" cy="3729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5E10BB-70B4-43AF-85B5-42788D930DB2}" type="slidenum">
              <a:rPr lang="en-GB" smtClean="0"/>
              <a:t>1</a:t>
            </a:fld>
            <a:endParaRPr lang="en-GB" dirty="0"/>
          </a:p>
        </p:txBody>
      </p:sp>
    </p:spTree>
    <p:extLst>
      <p:ext uri="{BB962C8B-B14F-4D97-AF65-F5344CB8AC3E}">
        <p14:creationId xmlns:p14="http://schemas.microsoft.com/office/powerpoint/2010/main" val="1072950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38363" y="746125"/>
            <a:ext cx="2581275" cy="3729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5E10BB-70B4-43AF-85B5-42788D930DB2}" type="slidenum">
              <a:rPr lang="en-GB" smtClean="0"/>
              <a:t>2</a:t>
            </a:fld>
            <a:endParaRPr lang="en-GB" dirty="0"/>
          </a:p>
        </p:txBody>
      </p:sp>
    </p:spTree>
    <p:extLst>
      <p:ext uri="{BB962C8B-B14F-4D97-AF65-F5344CB8AC3E}">
        <p14:creationId xmlns:p14="http://schemas.microsoft.com/office/powerpoint/2010/main" val="3575993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1"/>
            <a:ext cx="4800600" cy="2531533"/>
          </a:xfrm>
        </p:spPr>
        <p:txBody>
          <a:bodyPr/>
          <a:lstStyle>
            <a:lvl1pPr marL="0" indent="0" algn="ctr">
              <a:buNone/>
              <a:defRPr>
                <a:solidFill>
                  <a:schemeClr val="tx1">
                    <a:tint val="75000"/>
                  </a:schemeClr>
                </a:solidFill>
              </a:defRPr>
            </a:lvl1pPr>
            <a:lvl2pPr marL="457171" indent="0" algn="ctr">
              <a:buNone/>
              <a:defRPr>
                <a:solidFill>
                  <a:schemeClr val="tx1">
                    <a:tint val="75000"/>
                  </a:schemeClr>
                </a:solidFill>
              </a:defRPr>
            </a:lvl2pPr>
            <a:lvl3pPr marL="914342" indent="0" algn="ctr">
              <a:buNone/>
              <a:defRPr>
                <a:solidFill>
                  <a:schemeClr val="tx1">
                    <a:tint val="75000"/>
                  </a:schemeClr>
                </a:solidFill>
              </a:defRPr>
            </a:lvl3pPr>
            <a:lvl4pPr marL="1371513" indent="0" algn="ctr">
              <a:buNone/>
              <a:defRPr>
                <a:solidFill>
                  <a:schemeClr val="tx1">
                    <a:tint val="75000"/>
                  </a:schemeClr>
                </a:solidFill>
              </a:defRPr>
            </a:lvl4pPr>
            <a:lvl5pPr marL="1828684" indent="0" algn="ctr">
              <a:buNone/>
              <a:defRPr>
                <a:solidFill>
                  <a:schemeClr val="tx1">
                    <a:tint val="75000"/>
                  </a:schemeClr>
                </a:solidFill>
              </a:defRPr>
            </a:lvl5pPr>
            <a:lvl6pPr marL="2285855" indent="0" algn="ctr">
              <a:buNone/>
              <a:defRPr>
                <a:solidFill>
                  <a:schemeClr val="tx1">
                    <a:tint val="75000"/>
                  </a:schemeClr>
                </a:solidFill>
              </a:defRPr>
            </a:lvl6pPr>
            <a:lvl7pPr marL="2743026" indent="0" algn="ctr">
              <a:buNone/>
              <a:defRPr>
                <a:solidFill>
                  <a:schemeClr val="tx1">
                    <a:tint val="75000"/>
                  </a:schemeClr>
                </a:solidFill>
              </a:defRPr>
            </a:lvl7pPr>
            <a:lvl8pPr marL="3200198" indent="0" algn="ctr">
              <a:buNone/>
              <a:defRPr>
                <a:solidFill>
                  <a:schemeClr val="tx1">
                    <a:tint val="75000"/>
                  </a:schemeClr>
                </a:solidFill>
              </a:defRPr>
            </a:lvl8pPr>
            <a:lvl9pPr marL="3657369" indent="0" algn="ctr">
              <a:buNone/>
              <a:defRPr>
                <a:solidFill>
                  <a:schemeClr val="tx1">
                    <a:tint val="75000"/>
                  </a:schemeClr>
                </a:solidFill>
              </a:defRPr>
            </a:lvl9pPr>
          </a:lstStyle>
          <a:p>
            <a:r>
              <a:rPr lang="en-US"/>
              <a:t>Click to edit Master subtitle style</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F1919D-D32E-494D-A419-F3E5C7DD8D98}" type="datetimeFigureOut">
              <a:rPr lang="en-US" smtClean="0"/>
              <a:pPr/>
              <a:t>12/16/2020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474F87-F680-4323-957F-5E0622C1468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1"/>
            <a:ext cx="1543050" cy="845220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96701"/>
            <a:ext cx="4514850" cy="84522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F1919D-D32E-494D-A419-F3E5C7DD8D98}" type="datetimeFigureOut">
              <a:rPr lang="en-US" smtClean="0"/>
              <a:pPr/>
              <a:t>12/16/2020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474F87-F680-4323-957F-5E0622C1468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F1919D-D32E-494D-A419-F3E5C7DD8D98}" type="datetimeFigureOut">
              <a:rPr lang="en-US" smtClean="0"/>
              <a:pPr/>
              <a:t>12/16/2020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474F87-F680-4323-957F-5E0622C1468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7"/>
            <a:ext cx="5829300" cy="2166937"/>
          </a:xfrm>
        </p:spPr>
        <p:txBody>
          <a:bodyPr anchor="b"/>
          <a:lstStyle>
            <a:lvl1pPr marL="0" indent="0">
              <a:buNone/>
              <a:defRPr sz="2000">
                <a:solidFill>
                  <a:schemeClr val="tx1">
                    <a:tint val="75000"/>
                  </a:schemeClr>
                </a:solidFill>
              </a:defRPr>
            </a:lvl1pPr>
            <a:lvl2pPr marL="457171" indent="0">
              <a:buNone/>
              <a:defRPr sz="1800">
                <a:solidFill>
                  <a:schemeClr val="tx1">
                    <a:tint val="75000"/>
                  </a:schemeClr>
                </a:solidFill>
              </a:defRPr>
            </a:lvl2pPr>
            <a:lvl3pPr marL="914342" indent="0">
              <a:buNone/>
              <a:defRPr sz="1600">
                <a:solidFill>
                  <a:schemeClr val="tx1">
                    <a:tint val="75000"/>
                  </a:schemeClr>
                </a:solidFill>
              </a:defRPr>
            </a:lvl3pPr>
            <a:lvl4pPr marL="1371513" indent="0">
              <a:buNone/>
              <a:defRPr sz="1400">
                <a:solidFill>
                  <a:schemeClr val="tx1">
                    <a:tint val="75000"/>
                  </a:schemeClr>
                </a:solidFill>
              </a:defRPr>
            </a:lvl4pPr>
            <a:lvl5pPr marL="1828684" indent="0">
              <a:buNone/>
              <a:defRPr sz="1400">
                <a:solidFill>
                  <a:schemeClr val="tx1">
                    <a:tint val="75000"/>
                  </a:schemeClr>
                </a:solidFill>
              </a:defRPr>
            </a:lvl5pPr>
            <a:lvl6pPr marL="2285855" indent="0">
              <a:buNone/>
              <a:defRPr sz="1400">
                <a:solidFill>
                  <a:schemeClr val="tx1">
                    <a:tint val="75000"/>
                  </a:schemeClr>
                </a:solidFill>
              </a:defRPr>
            </a:lvl6pPr>
            <a:lvl7pPr marL="2743026" indent="0">
              <a:buNone/>
              <a:defRPr sz="1400">
                <a:solidFill>
                  <a:schemeClr val="tx1">
                    <a:tint val="75000"/>
                  </a:schemeClr>
                </a:solidFill>
              </a:defRPr>
            </a:lvl7pPr>
            <a:lvl8pPr marL="3200198" indent="0">
              <a:buNone/>
              <a:defRPr sz="1400">
                <a:solidFill>
                  <a:schemeClr val="tx1">
                    <a:tint val="75000"/>
                  </a:schemeClr>
                </a:solidFill>
              </a:defRPr>
            </a:lvl8pPr>
            <a:lvl9pPr marL="365736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F1919D-D32E-494D-A419-F3E5C7DD8D98}" type="datetimeFigureOut">
              <a:rPr lang="en-US" smtClean="0"/>
              <a:pPr/>
              <a:t>12/16/2020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474F87-F680-4323-957F-5E0622C1468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F1919D-D32E-494D-A419-F3E5C7DD8D98}" type="datetimeFigureOut">
              <a:rPr lang="en-US" smtClean="0"/>
              <a:pPr/>
              <a:t>12/16/2020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474F87-F680-4323-957F-5E0622C1468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1" y="2217386"/>
            <a:ext cx="3030141" cy="924101"/>
          </a:xfrm>
        </p:spPr>
        <p:txBody>
          <a:bodyPr anchor="b"/>
          <a:lstStyle>
            <a:lvl1pPr marL="0" indent="0">
              <a:buNone/>
              <a:defRPr sz="2400" b="1"/>
            </a:lvl1pPr>
            <a:lvl2pPr marL="457171" indent="0">
              <a:buNone/>
              <a:defRPr sz="2000" b="1"/>
            </a:lvl2pPr>
            <a:lvl3pPr marL="914342" indent="0">
              <a:buNone/>
              <a:defRPr sz="1800" b="1"/>
            </a:lvl3pPr>
            <a:lvl4pPr marL="1371513" indent="0">
              <a:buNone/>
              <a:defRPr sz="1600" b="1"/>
            </a:lvl4pPr>
            <a:lvl5pPr marL="1828684" indent="0">
              <a:buNone/>
              <a:defRPr sz="1600" b="1"/>
            </a:lvl5pPr>
            <a:lvl6pPr marL="2285855" indent="0">
              <a:buNone/>
              <a:defRPr sz="1600" b="1"/>
            </a:lvl6pPr>
            <a:lvl7pPr marL="2743026" indent="0">
              <a:buNone/>
              <a:defRPr sz="1600" b="1"/>
            </a:lvl7pPr>
            <a:lvl8pPr marL="3200198" indent="0">
              <a:buNone/>
              <a:defRPr sz="1600" b="1"/>
            </a:lvl8pPr>
            <a:lvl9pPr marL="3657369"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1"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70" y="2217386"/>
            <a:ext cx="3031331" cy="924101"/>
          </a:xfrm>
        </p:spPr>
        <p:txBody>
          <a:bodyPr anchor="b"/>
          <a:lstStyle>
            <a:lvl1pPr marL="0" indent="0">
              <a:buNone/>
              <a:defRPr sz="2400" b="1"/>
            </a:lvl1pPr>
            <a:lvl2pPr marL="457171" indent="0">
              <a:buNone/>
              <a:defRPr sz="2000" b="1"/>
            </a:lvl2pPr>
            <a:lvl3pPr marL="914342" indent="0">
              <a:buNone/>
              <a:defRPr sz="1800" b="1"/>
            </a:lvl3pPr>
            <a:lvl4pPr marL="1371513" indent="0">
              <a:buNone/>
              <a:defRPr sz="1600" b="1"/>
            </a:lvl4pPr>
            <a:lvl5pPr marL="1828684" indent="0">
              <a:buNone/>
              <a:defRPr sz="1600" b="1"/>
            </a:lvl5pPr>
            <a:lvl6pPr marL="2285855" indent="0">
              <a:buNone/>
              <a:defRPr sz="1600" b="1"/>
            </a:lvl6pPr>
            <a:lvl7pPr marL="2743026" indent="0">
              <a:buNone/>
              <a:defRPr sz="1600" b="1"/>
            </a:lvl7pPr>
            <a:lvl8pPr marL="3200198" indent="0">
              <a:buNone/>
              <a:defRPr sz="1600" b="1"/>
            </a:lvl8pPr>
            <a:lvl9pPr marL="365736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F1919D-D32E-494D-A419-F3E5C7DD8D98}" type="datetimeFigureOut">
              <a:rPr lang="en-US" smtClean="0"/>
              <a:pPr/>
              <a:t>12/16/2020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474F87-F680-4323-957F-5E0622C1468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F1919D-D32E-494D-A419-F3E5C7DD8D98}" type="datetimeFigureOut">
              <a:rPr lang="en-US" smtClean="0"/>
              <a:pPr/>
              <a:t>12/16/2020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474F87-F680-4323-957F-5E0622C1468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F1919D-D32E-494D-A419-F3E5C7DD8D98}" type="datetimeFigureOut">
              <a:rPr lang="en-US" smtClean="0"/>
              <a:pPr/>
              <a:t>12/16/2020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474F87-F680-4323-957F-5E0622C1468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8" y="394407"/>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1" y="2072923"/>
            <a:ext cx="2256235" cy="6775980"/>
          </a:xfrm>
        </p:spPr>
        <p:txBody>
          <a:bodyPr/>
          <a:lstStyle>
            <a:lvl1pPr marL="0" indent="0">
              <a:buNone/>
              <a:defRPr sz="1400"/>
            </a:lvl1pPr>
            <a:lvl2pPr marL="457171" indent="0">
              <a:buNone/>
              <a:defRPr sz="1200"/>
            </a:lvl2pPr>
            <a:lvl3pPr marL="914342" indent="0">
              <a:buNone/>
              <a:defRPr sz="1000"/>
            </a:lvl3pPr>
            <a:lvl4pPr marL="1371513" indent="0">
              <a:buNone/>
              <a:defRPr sz="900"/>
            </a:lvl4pPr>
            <a:lvl5pPr marL="1828684" indent="0">
              <a:buNone/>
              <a:defRPr sz="900"/>
            </a:lvl5pPr>
            <a:lvl6pPr marL="2285855" indent="0">
              <a:buNone/>
              <a:defRPr sz="900"/>
            </a:lvl6pPr>
            <a:lvl7pPr marL="2743026" indent="0">
              <a:buNone/>
              <a:defRPr sz="900"/>
            </a:lvl7pPr>
            <a:lvl8pPr marL="3200198" indent="0">
              <a:buNone/>
              <a:defRPr sz="900"/>
            </a:lvl8pPr>
            <a:lvl9pPr marL="365736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F1919D-D32E-494D-A419-F3E5C7DD8D98}" type="datetimeFigureOut">
              <a:rPr lang="en-US" smtClean="0"/>
              <a:pPr/>
              <a:t>12/16/2020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474F87-F680-4323-957F-5E0622C1468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171" indent="0">
              <a:buNone/>
              <a:defRPr sz="2800"/>
            </a:lvl2pPr>
            <a:lvl3pPr marL="914342" indent="0">
              <a:buNone/>
              <a:defRPr sz="2400"/>
            </a:lvl3pPr>
            <a:lvl4pPr marL="1371513" indent="0">
              <a:buNone/>
              <a:defRPr sz="2000"/>
            </a:lvl4pPr>
            <a:lvl5pPr marL="1828684" indent="0">
              <a:buNone/>
              <a:defRPr sz="2000"/>
            </a:lvl5pPr>
            <a:lvl6pPr marL="2285855" indent="0">
              <a:buNone/>
              <a:defRPr sz="2000"/>
            </a:lvl6pPr>
            <a:lvl7pPr marL="2743026" indent="0">
              <a:buNone/>
              <a:defRPr sz="2000"/>
            </a:lvl7pPr>
            <a:lvl8pPr marL="3200198" indent="0">
              <a:buNone/>
              <a:defRPr sz="2000"/>
            </a:lvl8pPr>
            <a:lvl9pPr marL="3657369"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171" indent="0">
              <a:buNone/>
              <a:defRPr sz="1200"/>
            </a:lvl2pPr>
            <a:lvl3pPr marL="914342" indent="0">
              <a:buNone/>
              <a:defRPr sz="1000"/>
            </a:lvl3pPr>
            <a:lvl4pPr marL="1371513" indent="0">
              <a:buNone/>
              <a:defRPr sz="900"/>
            </a:lvl4pPr>
            <a:lvl5pPr marL="1828684" indent="0">
              <a:buNone/>
              <a:defRPr sz="900"/>
            </a:lvl5pPr>
            <a:lvl6pPr marL="2285855" indent="0">
              <a:buNone/>
              <a:defRPr sz="900"/>
            </a:lvl6pPr>
            <a:lvl7pPr marL="2743026" indent="0">
              <a:buNone/>
              <a:defRPr sz="900"/>
            </a:lvl7pPr>
            <a:lvl8pPr marL="3200198" indent="0">
              <a:buNone/>
              <a:defRPr sz="900"/>
            </a:lvl8pPr>
            <a:lvl9pPr marL="365736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F1919D-D32E-494D-A419-F3E5C7DD8D98}" type="datetimeFigureOut">
              <a:rPr lang="en-US" smtClean="0"/>
              <a:pPr/>
              <a:t>12/16/2020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474F87-F680-4323-957F-5E0622C1468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700"/>
            <a:ext cx="6172200" cy="1651000"/>
          </a:xfrm>
          <a:prstGeom prst="rect">
            <a:avLst/>
          </a:prstGeom>
        </p:spPr>
        <p:txBody>
          <a:bodyPr vert="horz" lIns="91434" tIns="45718" rIns="91434" bIns="4571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34" tIns="45718" rIns="91434" bIns="4571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6"/>
            <a:ext cx="1600200" cy="527403"/>
          </a:xfrm>
          <a:prstGeom prst="rect">
            <a:avLst/>
          </a:prstGeom>
        </p:spPr>
        <p:txBody>
          <a:bodyPr vert="horz" lIns="91434" tIns="45718" rIns="91434" bIns="45718" rtlCol="0" anchor="ctr"/>
          <a:lstStyle>
            <a:lvl1pPr algn="l">
              <a:defRPr sz="1200">
                <a:solidFill>
                  <a:schemeClr val="tx1">
                    <a:tint val="75000"/>
                  </a:schemeClr>
                </a:solidFill>
              </a:defRPr>
            </a:lvl1pPr>
          </a:lstStyle>
          <a:p>
            <a:fld id="{2AF1919D-D32E-494D-A419-F3E5C7DD8D98}" type="datetimeFigureOut">
              <a:rPr lang="en-US" smtClean="0"/>
              <a:pPr/>
              <a:t>12/16/2020</a:t>
            </a:fld>
            <a:endParaRPr lang="en-GB"/>
          </a:p>
        </p:txBody>
      </p:sp>
      <p:sp>
        <p:nvSpPr>
          <p:cNvPr id="5" name="Footer Placeholder 4"/>
          <p:cNvSpPr>
            <a:spLocks noGrp="1"/>
          </p:cNvSpPr>
          <p:nvPr>
            <p:ph type="ftr" sz="quarter" idx="3"/>
          </p:nvPr>
        </p:nvSpPr>
        <p:spPr>
          <a:xfrm>
            <a:off x="2343150" y="9181396"/>
            <a:ext cx="2171700" cy="527403"/>
          </a:xfrm>
          <a:prstGeom prst="rect">
            <a:avLst/>
          </a:prstGeom>
        </p:spPr>
        <p:txBody>
          <a:bodyPr vert="horz" lIns="91434" tIns="45718" rIns="91434" bIns="45718"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914900" y="9181396"/>
            <a:ext cx="1600200" cy="527403"/>
          </a:xfrm>
          <a:prstGeom prst="rect">
            <a:avLst/>
          </a:prstGeom>
        </p:spPr>
        <p:txBody>
          <a:bodyPr vert="horz" lIns="91434" tIns="45718" rIns="91434" bIns="45718" rtlCol="0" anchor="ctr"/>
          <a:lstStyle>
            <a:lvl1pPr algn="r">
              <a:defRPr sz="1200">
                <a:solidFill>
                  <a:schemeClr val="tx1">
                    <a:tint val="75000"/>
                  </a:schemeClr>
                </a:solidFill>
              </a:defRPr>
            </a:lvl1pPr>
          </a:lstStyle>
          <a:p>
            <a:fld id="{E7474F87-F680-4323-957F-5E0622C1468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42" rtl="0" eaLnBrk="1" latinLnBrk="0" hangingPunct="1">
        <a:spcBef>
          <a:spcPct val="0"/>
        </a:spcBef>
        <a:buNone/>
        <a:defRPr sz="4400" kern="1200">
          <a:solidFill>
            <a:schemeClr val="tx1"/>
          </a:solidFill>
          <a:latin typeface="+mj-lt"/>
          <a:ea typeface="+mj-ea"/>
          <a:cs typeface="+mj-cs"/>
        </a:defRPr>
      </a:lvl1pPr>
    </p:titleStyle>
    <p:bodyStyle>
      <a:lvl1pPr marL="342879" indent="-342879" algn="l" defTabSz="914342"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03" indent="-285732" algn="l" defTabSz="91434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28" indent="-228586" algn="l" defTabSz="91434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99" indent="-228586"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70" indent="-228586"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441" indent="-228586"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12" indent="-228586"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83" indent="-228586"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954" indent="-228586" algn="l" defTabSz="9143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2" rtl="0" eaLnBrk="1" latinLnBrk="0" hangingPunct="1">
        <a:defRPr sz="1800" kern="1200">
          <a:solidFill>
            <a:schemeClr val="tx1"/>
          </a:solidFill>
          <a:latin typeface="+mn-lt"/>
          <a:ea typeface="+mn-ea"/>
          <a:cs typeface="+mn-cs"/>
        </a:defRPr>
      </a:lvl1pPr>
      <a:lvl2pPr marL="457171" algn="l" defTabSz="914342" rtl="0" eaLnBrk="1" latinLnBrk="0" hangingPunct="1">
        <a:defRPr sz="1800" kern="1200">
          <a:solidFill>
            <a:schemeClr val="tx1"/>
          </a:solidFill>
          <a:latin typeface="+mn-lt"/>
          <a:ea typeface="+mn-ea"/>
          <a:cs typeface="+mn-cs"/>
        </a:defRPr>
      </a:lvl2pPr>
      <a:lvl3pPr marL="914342" algn="l" defTabSz="914342" rtl="0" eaLnBrk="1" latinLnBrk="0" hangingPunct="1">
        <a:defRPr sz="1800" kern="1200">
          <a:solidFill>
            <a:schemeClr val="tx1"/>
          </a:solidFill>
          <a:latin typeface="+mn-lt"/>
          <a:ea typeface="+mn-ea"/>
          <a:cs typeface="+mn-cs"/>
        </a:defRPr>
      </a:lvl3pPr>
      <a:lvl4pPr marL="1371513" algn="l" defTabSz="914342" rtl="0" eaLnBrk="1" latinLnBrk="0" hangingPunct="1">
        <a:defRPr sz="1800" kern="1200">
          <a:solidFill>
            <a:schemeClr val="tx1"/>
          </a:solidFill>
          <a:latin typeface="+mn-lt"/>
          <a:ea typeface="+mn-ea"/>
          <a:cs typeface="+mn-cs"/>
        </a:defRPr>
      </a:lvl4pPr>
      <a:lvl5pPr marL="1828684" algn="l" defTabSz="914342" rtl="0" eaLnBrk="1" latinLnBrk="0" hangingPunct="1">
        <a:defRPr sz="1800" kern="1200">
          <a:solidFill>
            <a:schemeClr val="tx1"/>
          </a:solidFill>
          <a:latin typeface="+mn-lt"/>
          <a:ea typeface="+mn-ea"/>
          <a:cs typeface="+mn-cs"/>
        </a:defRPr>
      </a:lvl5pPr>
      <a:lvl6pPr marL="2285855" algn="l" defTabSz="914342" rtl="0" eaLnBrk="1" latinLnBrk="0" hangingPunct="1">
        <a:defRPr sz="1800" kern="1200">
          <a:solidFill>
            <a:schemeClr val="tx1"/>
          </a:solidFill>
          <a:latin typeface="+mn-lt"/>
          <a:ea typeface="+mn-ea"/>
          <a:cs typeface="+mn-cs"/>
        </a:defRPr>
      </a:lvl6pPr>
      <a:lvl7pPr marL="2743026" algn="l" defTabSz="914342" rtl="0" eaLnBrk="1" latinLnBrk="0" hangingPunct="1">
        <a:defRPr sz="1800" kern="1200">
          <a:solidFill>
            <a:schemeClr val="tx1"/>
          </a:solidFill>
          <a:latin typeface="+mn-lt"/>
          <a:ea typeface="+mn-ea"/>
          <a:cs typeface="+mn-cs"/>
        </a:defRPr>
      </a:lvl7pPr>
      <a:lvl8pPr marL="3200198" algn="l" defTabSz="914342" rtl="0" eaLnBrk="1" latinLnBrk="0" hangingPunct="1">
        <a:defRPr sz="1800" kern="1200">
          <a:solidFill>
            <a:schemeClr val="tx1"/>
          </a:solidFill>
          <a:latin typeface="+mn-lt"/>
          <a:ea typeface="+mn-ea"/>
          <a:cs typeface="+mn-cs"/>
        </a:defRPr>
      </a:lvl8pPr>
      <a:lvl9pPr marL="3657369" algn="l" defTabSz="91434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jpeg"/><Relationship Id="rId7" Type="http://schemas.openxmlformats.org/officeDocument/2006/relationships/hyperlink" Target="http://www.8amgloba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r="22618" b="21635"/>
          <a:stretch/>
        </p:blipFill>
        <p:spPr>
          <a:xfrm>
            <a:off x="-5656" y="-24709"/>
            <a:ext cx="5306864" cy="945261"/>
          </a:xfrm>
          <a:prstGeom prst="rect">
            <a:avLst/>
          </a:prstGeom>
        </p:spPr>
      </p:pic>
      <p:sp>
        <p:nvSpPr>
          <p:cNvPr id="23" name="Rectangle 2"/>
          <p:cNvSpPr>
            <a:spLocks noChangeArrowheads="1"/>
          </p:cNvSpPr>
          <p:nvPr/>
        </p:nvSpPr>
        <p:spPr bwMode="auto">
          <a:xfrm>
            <a:off x="0" y="920552"/>
            <a:ext cx="6858000" cy="357190"/>
          </a:xfrm>
          <a:prstGeom prst="rect">
            <a:avLst/>
          </a:prstGeom>
          <a:solidFill>
            <a:schemeClr val="tx1">
              <a:lumMod val="65000"/>
              <a:lumOff val="35000"/>
            </a:schemeClr>
          </a:solidFill>
          <a:ln w="9525">
            <a:noFill/>
            <a:miter lim="800000"/>
            <a:headEnd/>
            <a:tailEnd/>
          </a:ln>
        </p:spPr>
        <p:txBody>
          <a:bodyPr lIns="91434" tIns="45718" rIns="91434" bIns="45718" anchor="ctr"/>
          <a:lstStyle/>
          <a:p>
            <a:r>
              <a:rPr lang="en-US" sz="1200" b="1" dirty="0">
                <a:solidFill>
                  <a:schemeClr val="bg1"/>
                </a:solidFill>
                <a:latin typeface="Verdana" pitchFamily="34" charset="0"/>
                <a:ea typeface="Verdana" pitchFamily="34" charset="0"/>
                <a:cs typeface="Verdana" pitchFamily="34" charset="0"/>
              </a:rPr>
              <a:t>The Global Balanced Portfolio Ordinary GBP                           November 2020</a:t>
            </a:r>
            <a:endParaRPr lang="en-GB" sz="900" b="1" dirty="0">
              <a:solidFill>
                <a:schemeClr val="bg1"/>
              </a:solidFill>
              <a:latin typeface="Verdana" pitchFamily="34" charset="0"/>
              <a:ea typeface="Verdana" pitchFamily="34" charset="0"/>
              <a:cs typeface="Verdana" pitchFamily="34" charset="0"/>
            </a:endParaRPr>
          </a:p>
        </p:txBody>
      </p:sp>
      <p:pic>
        <p:nvPicPr>
          <p:cNvPr id="14" name="Picture 13"/>
          <p:cNvPicPr>
            <a:picLocks noChangeAspect="1"/>
          </p:cNvPicPr>
          <p:nvPr/>
        </p:nvPicPr>
        <p:blipFill>
          <a:blip r:embed="rId4" cstate="print">
            <a:extLst>
              <a:ext uri="{BEBA8EAE-BF5A-486C-A8C5-ECC9F3942E4B}">
                <a14:imgProps xmlns:a14="http://schemas.microsoft.com/office/drawing/2010/main">
                  <a14:imgLayer r:embed="rId5">
                    <a14:imgEffect>
                      <a14:backgroundRemoval t="9951" b="89979" l="3006" r="98349">
                        <a14:foregroundMark x1="46232" y1="46295" x2="46232" y2="46295"/>
                        <a14:foregroundMark x1="61092" y1="46789" x2="62532" y2="49118"/>
                        <a14:foregroundMark x1="75741" y1="46577" x2="76969" y2="52223"/>
                      </a14:backgroundRemoval>
                    </a14:imgEffect>
                  </a14:imgLayer>
                </a14:imgProps>
              </a:ext>
              <a:ext uri="{28A0092B-C50C-407E-A947-70E740481C1C}">
                <a14:useLocalDpi xmlns:a14="http://schemas.microsoft.com/office/drawing/2010/main" val="0"/>
              </a:ext>
            </a:extLst>
          </a:blip>
          <a:stretch>
            <a:fillRect/>
          </a:stretch>
        </p:blipFill>
        <p:spPr>
          <a:xfrm>
            <a:off x="5322933" y="36498"/>
            <a:ext cx="1418435" cy="850942"/>
          </a:xfrm>
          <a:prstGeom prst="rect">
            <a:avLst/>
          </a:prstGeom>
        </p:spPr>
      </p:pic>
      <p:sp>
        <p:nvSpPr>
          <p:cNvPr id="19" name="Rectangle 2"/>
          <p:cNvSpPr>
            <a:spLocks noChangeArrowheads="1"/>
          </p:cNvSpPr>
          <p:nvPr/>
        </p:nvSpPr>
        <p:spPr bwMode="auto">
          <a:xfrm>
            <a:off x="-2577" y="1308651"/>
            <a:ext cx="1750336" cy="203264"/>
          </a:xfrm>
          <a:prstGeom prst="rect">
            <a:avLst/>
          </a:prstGeom>
          <a:solidFill>
            <a:schemeClr val="tx1">
              <a:lumMod val="65000"/>
              <a:lumOff val="35000"/>
            </a:schemeClr>
          </a:solidFill>
          <a:ln w="9525">
            <a:noFill/>
            <a:miter lim="800000"/>
            <a:headEnd/>
            <a:tailEnd/>
          </a:ln>
        </p:spPr>
        <p:txBody>
          <a:bodyPr lIns="91434" tIns="45718" rIns="91434" bIns="45718" anchor="ctr"/>
          <a:lstStyle/>
          <a:p>
            <a:r>
              <a:rPr lang="en-US" sz="1200" b="1" dirty="0">
                <a:solidFill>
                  <a:schemeClr val="bg1"/>
                </a:solidFill>
                <a:latin typeface="+mj-lt"/>
                <a:ea typeface="Verdana" pitchFamily="34" charset="0"/>
                <a:cs typeface="Verdana" pitchFamily="34" charset="0"/>
              </a:rPr>
              <a:t>Investment Objective</a:t>
            </a:r>
            <a:endParaRPr lang="en-GB" sz="900" b="1" dirty="0">
              <a:solidFill>
                <a:schemeClr val="bg1"/>
              </a:solidFill>
              <a:latin typeface="+mj-lt"/>
              <a:ea typeface="Verdana" pitchFamily="34" charset="0"/>
              <a:cs typeface="Verdana" pitchFamily="34" charset="0"/>
            </a:endParaRPr>
          </a:p>
        </p:txBody>
      </p:sp>
      <p:graphicFrame>
        <p:nvGraphicFramePr>
          <p:cNvPr id="31" name="Table 30"/>
          <p:cNvGraphicFramePr>
            <a:graphicFrameLocks noGrp="1"/>
          </p:cNvGraphicFramePr>
          <p:nvPr>
            <p:extLst>
              <p:ext uri="{D42A27DB-BD31-4B8C-83A1-F6EECF244321}">
                <p14:modId xmlns:p14="http://schemas.microsoft.com/office/powerpoint/2010/main" val="182819382"/>
              </p:ext>
            </p:extLst>
          </p:nvPr>
        </p:nvGraphicFramePr>
        <p:xfrm>
          <a:off x="3377409" y="2910178"/>
          <a:ext cx="3223993" cy="1872000"/>
        </p:xfrm>
        <a:graphic>
          <a:graphicData uri="http://schemas.openxmlformats.org/drawingml/2006/table">
            <a:tbl>
              <a:tblPr firstRow="1" bandRow="1">
                <a:tableStyleId>{93296810-A885-4BE3-A3E7-6D5BEEA58F35}</a:tableStyleId>
              </a:tblPr>
              <a:tblGrid>
                <a:gridCol w="2427855">
                  <a:extLst>
                    <a:ext uri="{9D8B030D-6E8A-4147-A177-3AD203B41FA5}">
                      <a16:colId xmlns:a16="http://schemas.microsoft.com/office/drawing/2014/main" val="1208249203"/>
                    </a:ext>
                  </a:extLst>
                </a:gridCol>
                <a:gridCol w="796138">
                  <a:extLst>
                    <a:ext uri="{9D8B030D-6E8A-4147-A177-3AD203B41FA5}">
                      <a16:colId xmlns:a16="http://schemas.microsoft.com/office/drawing/2014/main" val="3330280624"/>
                    </a:ext>
                  </a:extLst>
                </a:gridCol>
              </a:tblGrid>
              <a:tr h="234000">
                <a:tc>
                  <a:txBody>
                    <a:bodyPr/>
                    <a:lstStyle/>
                    <a:p>
                      <a:pPr algn="ctr"/>
                      <a:r>
                        <a:rPr lang="en-GB" sz="800" dirty="0">
                          <a:solidFill>
                            <a:schemeClr val="bg1"/>
                          </a:solidFill>
                        </a:rPr>
                        <a:t>Fund Name</a:t>
                      </a:r>
                    </a:p>
                  </a:txBody>
                  <a:tcPr anchor="ctr">
                    <a:solidFill>
                      <a:srgbClr val="595959"/>
                    </a:solidFill>
                  </a:tcPr>
                </a:tc>
                <a:tc>
                  <a:txBody>
                    <a:bodyPr/>
                    <a:lstStyle/>
                    <a:p>
                      <a:pPr algn="ctr"/>
                      <a:r>
                        <a:rPr lang="en-GB" sz="800" dirty="0">
                          <a:solidFill>
                            <a:schemeClr val="bg1"/>
                          </a:solidFill>
                        </a:rPr>
                        <a:t>%</a:t>
                      </a:r>
                    </a:p>
                  </a:txBody>
                  <a:tcPr anchor="ctr">
                    <a:solidFill>
                      <a:srgbClr val="595959"/>
                    </a:solidFill>
                  </a:tcPr>
                </a:tc>
                <a:extLst>
                  <a:ext uri="{0D108BD9-81ED-4DB2-BD59-A6C34878D82A}">
                    <a16:rowId xmlns:a16="http://schemas.microsoft.com/office/drawing/2014/main" val="4064666226"/>
                  </a:ext>
                </a:extLst>
              </a:tr>
              <a:tr h="234000">
                <a:tc>
                  <a:txBody>
                    <a:bodyPr/>
                    <a:lstStyle/>
                    <a:p>
                      <a:pPr marL="0" marR="0" lvl="0" indent="0" algn="ctr" defTabSz="914342" rtl="0" eaLnBrk="1" fontAlgn="auto" latinLnBrk="0" hangingPunct="1">
                        <a:lnSpc>
                          <a:spcPct val="100000"/>
                        </a:lnSpc>
                        <a:spcBef>
                          <a:spcPts val="0"/>
                        </a:spcBef>
                        <a:spcAft>
                          <a:spcPts val="0"/>
                        </a:spcAft>
                        <a:buClrTx/>
                        <a:buSzTx/>
                        <a:buFontTx/>
                        <a:buNone/>
                        <a:tabLst/>
                        <a:defRPr/>
                      </a:pPr>
                      <a:r>
                        <a:rPr lang="en-GB" sz="800" kern="1200" dirty="0">
                          <a:solidFill>
                            <a:schemeClr val="tx1"/>
                          </a:solidFill>
                          <a:latin typeface="+mn-lt"/>
                          <a:ea typeface="+mn-ea"/>
                          <a:cs typeface="+mn-cs"/>
                        </a:rPr>
                        <a:t>EF 8AM Focused</a:t>
                      </a:r>
                    </a:p>
                  </a:txBody>
                  <a:tcPr anchor="ctr">
                    <a:solidFill>
                      <a:srgbClr val="A7C713"/>
                    </a:solidFill>
                  </a:tcPr>
                </a:tc>
                <a:tc>
                  <a:txBody>
                    <a:bodyPr/>
                    <a:lstStyle/>
                    <a:p>
                      <a:pPr algn="ctr"/>
                      <a:r>
                        <a:rPr lang="en-GB" sz="800" b="1" dirty="0">
                          <a:solidFill>
                            <a:schemeClr val="bg1"/>
                          </a:solidFill>
                        </a:rPr>
                        <a:t>23.19</a:t>
                      </a:r>
                    </a:p>
                  </a:txBody>
                  <a:tcPr anchor="ctr">
                    <a:solidFill>
                      <a:srgbClr val="595959"/>
                    </a:solidFill>
                  </a:tcPr>
                </a:tc>
                <a:extLst>
                  <a:ext uri="{0D108BD9-81ED-4DB2-BD59-A6C34878D82A}">
                    <a16:rowId xmlns:a16="http://schemas.microsoft.com/office/drawing/2014/main" val="708635196"/>
                  </a:ext>
                </a:extLst>
              </a:tr>
              <a:tr h="234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800" dirty="0">
                          <a:solidFill>
                            <a:schemeClr val="bg1"/>
                          </a:solidFill>
                        </a:rPr>
                        <a:t>Vanguard </a:t>
                      </a:r>
                      <a:r>
                        <a:rPr lang="en-GB" sz="800" dirty="0" err="1">
                          <a:solidFill>
                            <a:schemeClr val="bg1"/>
                          </a:solidFill>
                        </a:rPr>
                        <a:t>Lifestrategy</a:t>
                      </a:r>
                      <a:r>
                        <a:rPr lang="en-GB" sz="800" dirty="0">
                          <a:solidFill>
                            <a:schemeClr val="bg1"/>
                          </a:solidFill>
                        </a:rPr>
                        <a:t> 60%</a:t>
                      </a:r>
                    </a:p>
                  </a:txBody>
                  <a:tcPr anchor="ctr">
                    <a:solidFill>
                      <a:srgbClr val="6E6E6E"/>
                    </a:solidFill>
                  </a:tcPr>
                </a:tc>
                <a:tc>
                  <a:txBody>
                    <a:bodyPr/>
                    <a:lstStyle/>
                    <a:p>
                      <a:pPr algn="ctr"/>
                      <a:r>
                        <a:rPr lang="en-GB" sz="800" b="1" dirty="0">
                          <a:solidFill>
                            <a:schemeClr val="bg1"/>
                          </a:solidFill>
                        </a:rPr>
                        <a:t>21.72</a:t>
                      </a:r>
                    </a:p>
                  </a:txBody>
                  <a:tcPr anchor="ctr">
                    <a:solidFill>
                      <a:srgbClr val="595959"/>
                    </a:solidFill>
                  </a:tcPr>
                </a:tc>
                <a:extLst>
                  <a:ext uri="{0D108BD9-81ED-4DB2-BD59-A6C34878D82A}">
                    <a16:rowId xmlns:a16="http://schemas.microsoft.com/office/drawing/2014/main" val="1404276607"/>
                  </a:ext>
                </a:extLst>
              </a:tr>
              <a:tr h="234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800" dirty="0">
                          <a:solidFill>
                            <a:schemeClr val="tx1"/>
                          </a:solidFill>
                        </a:rPr>
                        <a:t>EF 8AM Multi-Strategy III</a:t>
                      </a:r>
                    </a:p>
                  </a:txBody>
                  <a:tcPr anchor="ctr">
                    <a:solidFill>
                      <a:srgbClr val="A7C713"/>
                    </a:solidFill>
                  </a:tcPr>
                </a:tc>
                <a:tc>
                  <a:txBody>
                    <a:bodyPr/>
                    <a:lstStyle/>
                    <a:p>
                      <a:pPr algn="ctr"/>
                      <a:r>
                        <a:rPr lang="en-GB" sz="800" b="1" dirty="0">
                          <a:solidFill>
                            <a:schemeClr val="bg1"/>
                          </a:solidFill>
                        </a:rPr>
                        <a:t>18.07</a:t>
                      </a:r>
                    </a:p>
                  </a:txBody>
                  <a:tcPr anchor="ctr">
                    <a:solidFill>
                      <a:srgbClr val="595959"/>
                    </a:solidFill>
                  </a:tcPr>
                </a:tc>
                <a:extLst>
                  <a:ext uri="{0D108BD9-81ED-4DB2-BD59-A6C34878D82A}">
                    <a16:rowId xmlns:a16="http://schemas.microsoft.com/office/drawing/2014/main" val="4289303903"/>
                  </a:ext>
                </a:extLst>
              </a:tr>
              <a:tr h="234000">
                <a:tc>
                  <a:txBody>
                    <a:bodyPr/>
                    <a:lstStyle/>
                    <a:p>
                      <a:pPr marL="0" marR="0" lvl="0" indent="0" algn="ctr" defTabSz="914342" rtl="0" eaLnBrk="1" fontAlgn="auto" latinLnBrk="0" hangingPunct="1">
                        <a:lnSpc>
                          <a:spcPct val="100000"/>
                        </a:lnSpc>
                        <a:spcBef>
                          <a:spcPts val="0"/>
                        </a:spcBef>
                        <a:spcAft>
                          <a:spcPts val="0"/>
                        </a:spcAft>
                        <a:buClrTx/>
                        <a:buSzTx/>
                        <a:buFontTx/>
                        <a:buNone/>
                        <a:tabLst/>
                        <a:defRPr/>
                      </a:pPr>
                      <a:r>
                        <a:rPr lang="en-GB" sz="800" kern="1200" dirty="0">
                          <a:solidFill>
                            <a:schemeClr val="tx1"/>
                          </a:solidFill>
                          <a:latin typeface="+mn-lt"/>
                          <a:ea typeface="+mn-ea"/>
                          <a:cs typeface="+mn-cs"/>
                        </a:rPr>
                        <a:t>Natixis Multi-Asset 60-60 Memory Income </a:t>
                      </a:r>
                      <a:r>
                        <a:rPr lang="en-GB" sz="800" kern="1200" dirty="0" err="1">
                          <a:solidFill>
                            <a:schemeClr val="tx1"/>
                          </a:solidFill>
                          <a:latin typeface="+mn-lt"/>
                          <a:ea typeface="+mn-ea"/>
                          <a:cs typeface="+mn-cs"/>
                        </a:rPr>
                        <a:t>Autocall</a:t>
                      </a:r>
                      <a:endParaRPr lang="en-GB" sz="800" kern="1200" dirty="0">
                        <a:solidFill>
                          <a:schemeClr val="tx1"/>
                        </a:solidFill>
                        <a:latin typeface="+mn-lt"/>
                        <a:ea typeface="+mn-ea"/>
                        <a:cs typeface="+mn-cs"/>
                      </a:endParaRPr>
                    </a:p>
                  </a:txBody>
                  <a:tcPr anchor="ctr">
                    <a:solidFill>
                      <a:srgbClr val="BFBFBF"/>
                    </a:solidFill>
                  </a:tcPr>
                </a:tc>
                <a:tc>
                  <a:txBody>
                    <a:bodyPr/>
                    <a:lstStyle/>
                    <a:p>
                      <a:pPr algn="ctr"/>
                      <a:r>
                        <a:rPr lang="en-GB" sz="800" b="1" dirty="0">
                          <a:solidFill>
                            <a:schemeClr val="bg1"/>
                          </a:solidFill>
                        </a:rPr>
                        <a:t>15.29</a:t>
                      </a:r>
                    </a:p>
                  </a:txBody>
                  <a:tcPr anchor="ctr">
                    <a:solidFill>
                      <a:srgbClr val="595959"/>
                    </a:solidFill>
                  </a:tcPr>
                </a:tc>
                <a:extLst>
                  <a:ext uri="{0D108BD9-81ED-4DB2-BD59-A6C34878D82A}">
                    <a16:rowId xmlns:a16="http://schemas.microsoft.com/office/drawing/2014/main" val="1803018592"/>
                  </a:ext>
                </a:extLst>
              </a:tr>
              <a:tr h="234000">
                <a:tc>
                  <a:txBody>
                    <a:bodyPr/>
                    <a:lstStyle/>
                    <a:p>
                      <a:pPr marL="0" marR="0" lvl="0" indent="0" algn="ctr" defTabSz="914342" rtl="0" eaLnBrk="1" fontAlgn="auto" latinLnBrk="0" hangingPunct="1">
                        <a:lnSpc>
                          <a:spcPct val="100000"/>
                        </a:lnSpc>
                        <a:spcBef>
                          <a:spcPts val="0"/>
                        </a:spcBef>
                        <a:spcAft>
                          <a:spcPts val="0"/>
                        </a:spcAft>
                        <a:buClrTx/>
                        <a:buSzTx/>
                        <a:buFontTx/>
                        <a:buNone/>
                        <a:tabLst/>
                        <a:defRPr/>
                      </a:pPr>
                      <a:r>
                        <a:rPr lang="en-GB" sz="800" kern="1200" dirty="0">
                          <a:solidFill>
                            <a:schemeClr val="tx1"/>
                          </a:solidFill>
                          <a:latin typeface="+mn-lt"/>
                          <a:ea typeface="+mn-ea"/>
                          <a:cs typeface="+mn-cs"/>
                        </a:rPr>
                        <a:t>EF Tactical Growth</a:t>
                      </a:r>
                    </a:p>
                  </a:txBody>
                  <a:tcPr anchor="ctr">
                    <a:solidFill>
                      <a:srgbClr val="A7C713"/>
                    </a:solidFill>
                  </a:tcPr>
                </a:tc>
                <a:tc>
                  <a:txBody>
                    <a:bodyPr/>
                    <a:lstStyle/>
                    <a:p>
                      <a:pPr algn="ctr"/>
                      <a:r>
                        <a:rPr lang="en-GB" sz="800" b="1" dirty="0">
                          <a:solidFill>
                            <a:schemeClr val="bg1"/>
                          </a:solidFill>
                        </a:rPr>
                        <a:t>10.27</a:t>
                      </a:r>
                    </a:p>
                  </a:txBody>
                  <a:tcPr anchor="ctr">
                    <a:solidFill>
                      <a:srgbClr val="595959"/>
                    </a:solidFill>
                  </a:tcPr>
                </a:tc>
                <a:extLst>
                  <a:ext uri="{0D108BD9-81ED-4DB2-BD59-A6C34878D82A}">
                    <a16:rowId xmlns:a16="http://schemas.microsoft.com/office/drawing/2014/main" val="2799395865"/>
                  </a:ext>
                </a:extLst>
              </a:tr>
              <a:tr h="234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800" kern="1200" dirty="0">
                          <a:solidFill>
                            <a:schemeClr val="tx1"/>
                          </a:solidFill>
                          <a:latin typeface="+mn-lt"/>
                          <a:ea typeface="+mn-ea"/>
                          <a:cs typeface="+mn-cs"/>
                        </a:rPr>
                        <a:t>EF 8AM Multi Strategy Portfolio IV</a:t>
                      </a:r>
                    </a:p>
                  </a:txBody>
                  <a:tcPr anchor="ctr">
                    <a:solidFill>
                      <a:srgbClr val="A7C713"/>
                    </a:solidFill>
                  </a:tcPr>
                </a:tc>
                <a:tc>
                  <a:txBody>
                    <a:bodyPr/>
                    <a:lstStyle/>
                    <a:p>
                      <a:pPr algn="ctr"/>
                      <a:r>
                        <a:rPr lang="en-GB" sz="800" b="1" dirty="0">
                          <a:solidFill>
                            <a:schemeClr val="bg1"/>
                          </a:solidFill>
                        </a:rPr>
                        <a:t>6.73</a:t>
                      </a:r>
                    </a:p>
                  </a:txBody>
                  <a:tcPr anchor="ctr">
                    <a:solidFill>
                      <a:srgbClr val="595959"/>
                    </a:solidFill>
                  </a:tcPr>
                </a:tc>
                <a:extLst>
                  <a:ext uri="{0D108BD9-81ED-4DB2-BD59-A6C34878D82A}">
                    <a16:rowId xmlns:a16="http://schemas.microsoft.com/office/drawing/2014/main" val="3941404259"/>
                  </a:ext>
                </a:extLst>
              </a:tr>
              <a:tr h="23400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800" kern="1200" dirty="0">
                          <a:solidFill>
                            <a:schemeClr val="bg1"/>
                          </a:solidFill>
                          <a:latin typeface="+mn-lt"/>
                          <a:ea typeface="+mn-ea"/>
                          <a:cs typeface="+mn-cs"/>
                        </a:rPr>
                        <a:t>Vanguard </a:t>
                      </a:r>
                      <a:r>
                        <a:rPr lang="en-GB" sz="800" kern="1200" dirty="0" err="1">
                          <a:solidFill>
                            <a:schemeClr val="bg1"/>
                          </a:solidFill>
                          <a:latin typeface="+mn-lt"/>
                          <a:ea typeface="+mn-ea"/>
                          <a:cs typeface="+mn-cs"/>
                        </a:rPr>
                        <a:t>Lifestrategy</a:t>
                      </a:r>
                      <a:r>
                        <a:rPr lang="en-GB" sz="800" kern="1200" dirty="0">
                          <a:solidFill>
                            <a:schemeClr val="bg1"/>
                          </a:solidFill>
                          <a:latin typeface="+mn-lt"/>
                          <a:ea typeface="+mn-ea"/>
                          <a:cs typeface="+mn-cs"/>
                        </a:rPr>
                        <a:t> 80%</a:t>
                      </a:r>
                    </a:p>
                  </a:txBody>
                  <a:tcPr anchor="ctr">
                    <a:solidFill>
                      <a:srgbClr val="6E6E6E"/>
                    </a:solidFill>
                  </a:tcPr>
                </a:tc>
                <a:tc>
                  <a:txBody>
                    <a:bodyPr/>
                    <a:lstStyle/>
                    <a:p>
                      <a:pPr algn="ctr"/>
                      <a:r>
                        <a:rPr lang="en-GB" sz="800" b="1" dirty="0">
                          <a:solidFill>
                            <a:schemeClr val="bg1"/>
                          </a:solidFill>
                        </a:rPr>
                        <a:t>4.73</a:t>
                      </a:r>
                    </a:p>
                  </a:txBody>
                  <a:tcPr anchor="ctr">
                    <a:solidFill>
                      <a:srgbClr val="595959"/>
                    </a:solidFill>
                  </a:tcPr>
                </a:tc>
                <a:extLst>
                  <a:ext uri="{0D108BD9-81ED-4DB2-BD59-A6C34878D82A}">
                    <a16:rowId xmlns:a16="http://schemas.microsoft.com/office/drawing/2014/main" val="10002"/>
                  </a:ext>
                </a:extLst>
              </a:tr>
            </a:tbl>
          </a:graphicData>
        </a:graphic>
      </p:graphicFrame>
      <p:sp>
        <p:nvSpPr>
          <p:cNvPr id="32" name="Rectangle 31"/>
          <p:cNvSpPr/>
          <p:nvPr/>
        </p:nvSpPr>
        <p:spPr>
          <a:xfrm>
            <a:off x="3385061" y="2648744"/>
            <a:ext cx="3209910" cy="230475"/>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bg1"/>
                </a:solidFill>
                <a:latin typeface="+mj-lt"/>
                <a:ea typeface="Verdana" panose="020B0604030504040204" pitchFamily="34" charset="0"/>
                <a:cs typeface="Verdana" panose="020B0604030504040204" pitchFamily="34" charset="0"/>
              </a:rPr>
              <a:t>Current Balanced Fund Holdings</a:t>
            </a:r>
          </a:p>
        </p:txBody>
      </p:sp>
      <p:cxnSp>
        <p:nvCxnSpPr>
          <p:cNvPr id="33" name="Straight Arrow Connector 32"/>
          <p:cNvCxnSpPr>
            <a:cxnSpLocks/>
          </p:cNvCxnSpPr>
          <p:nvPr/>
        </p:nvCxnSpPr>
        <p:spPr>
          <a:xfrm>
            <a:off x="2557736" y="4430238"/>
            <a:ext cx="765448" cy="0"/>
          </a:xfrm>
          <a:prstGeom prst="straightConnector1">
            <a:avLst/>
          </a:prstGeom>
          <a:ln w="76200">
            <a:gradFill flip="none" rotWithShape="1">
              <a:gsLst>
                <a:gs pos="7000">
                  <a:schemeClr val="bg1"/>
                </a:gs>
                <a:gs pos="74000">
                  <a:srgbClr val="6E6E6E"/>
                </a:gs>
                <a:gs pos="83000">
                  <a:srgbClr val="6E6E6E"/>
                </a:gs>
                <a:gs pos="100000">
                  <a:srgbClr val="6E6E6E"/>
                </a:gs>
              </a:gsLst>
              <a:lin ang="0" scaled="1"/>
              <a:tileRect/>
            </a:gra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cxnSpLocks/>
          </p:cNvCxnSpPr>
          <p:nvPr/>
        </p:nvCxnSpPr>
        <p:spPr>
          <a:xfrm>
            <a:off x="2583774" y="3136634"/>
            <a:ext cx="739410" cy="0"/>
          </a:xfrm>
          <a:prstGeom prst="straightConnector1">
            <a:avLst/>
          </a:prstGeom>
          <a:ln w="76200">
            <a:gradFill flip="none" rotWithShape="1">
              <a:gsLst>
                <a:gs pos="7000">
                  <a:schemeClr val="bg1"/>
                </a:gs>
                <a:gs pos="74000">
                  <a:srgbClr val="A7C713"/>
                </a:gs>
                <a:gs pos="83000">
                  <a:srgbClr val="A7C713"/>
                </a:gs>
                <a:gs pos="100000">
                  <a:srgbClr val="A7C713"/>
                </a:gs>
              </a:gsLst>
              <a:lin ang="0" scaled="1"/>
              <a:tileRect/>
            </a:gradFill>
            <a:tailEnd type="triangle"/>
          </a:ln>
        </p:spPr>
        <p:style>
          <a:lnRef idx="1">
            <a:schemeClr val="accent1"/>
          </a:lnRef>
          <a:fillRef idx="0">
            <a:schemeClr val="accent1"/>
          </a:fillRef>
          <a:effectRef idx="0">
            <a:schemeClr val="accent1"/>
          </a:effectRef>
          <a:fontRef idx="minor">
            <a:schemeClr val="tx1"/>
          </a:fontRef>
        </p:style>
      </p:cxnSp>
      <p:sp>
        <p:nvSpPr>
          <p:cNvPr id="35" name="Oval 34"/>
          <p:cNvSpPr/>
          <p:nvPr/>
        </p:nvSpPr>
        <p:spPr>
          <a:xfrm>
            <a:off x="287130" y="2526920"/>
            <a:ext cx="2458585" cy="2458585"/>
          </a:xfrm>
          <a:prstGeom prst="ellipse">
            <a:avLst/>
          </a:prstGeom>
          <a:solidFill>
            <a:srgbClr val="A7C713"/>
          </a:solidFill>
          <a:ln w="19050">
            <a:solidFill>
              <a:srgbClr val="5959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6" name="Picture 35"/>
          <p:cNvPicPr>
            <a:picLocks noChangeAspect="1"/>
          </p:cNvPicPr>
          <p:nvPr/>
        </p:nvPicPr>
        <p:blipFill rotWithShape="1">
          <a:blip r:embed="rId6">
            <a:grayscl/>
            <a:extLst>
              <a:ext uri="{28A0092B-C50C-407E-A947-70E740481C1C}">
                <a14:useLocalDpi xmlns:a14="http://schemas.microsoft.com/office/drawing/2010/main" val="0"/>
              </a:ext>
            </a:extLst>
          </a:blip>
          <a:srcRect t="50363"/>
          <a:stretch/>
        </p:blipFill>
        <p:spPr>
          <a:xfrm>
            <a:off x="280780" y="3762856"/>
            <a:ext cx="2469724" cy="1248435"/>
          </a:xfrm>
          <a:prstGeom prst="rect">
            <a:avLst/>
          </a:prstGeom>
        </p:spPr>
      </p:pic>
      <p:cxnSp>
        <p:nvCxnSpPr>
          <p:cNvPr id="37" name="Straight Connector 36"/>
          <p:cNvCxnSpPr>
            <a:cxnSpLocks/>
            <a:stCxn id="36" idx="0"/>
          </p:cNvCxnSpPr>
          <p:nvPr/>
        </p:nvCxnSpPr>
        <p:spPr>
          <a:xfrm>
            <a:off x="1515642" y="3762856"/>
            <a:ext cx="446895" cy="1151806"/>
          </a:xfrm>
          <a:prstGeom prst="line">
            <a:avLst/>
          </a:prstGeom>
          <a:ln w="19050">
            <a:solidFill>
              <a:srgbClr val="3D3D3C"/>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cxnSpLocks/>
            <a:stCxn id="36" idx="0"/>
          </p:cNvCxnSpPr>
          <p:nvPr/>
        </p:nvCxnSpPr>
        <p:spPr>
          <a:xfrm flipH="1">
            <a:off x="1088842" y="3762856"/>
            <a:ext cx="426800" cy="1151806"/>
          </a:xfrm>
          <a:prstGeom prst="line">
            <a:avLst/>
          </a:prstGeom>
          <a:ln w="19050">
            <a:solidFill>
              <a:srgbClr val="3D3D3C"/>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cxnSpLocks/>
            <a:stCxn id="36" idx="0"/>
          </p:cNvCxnSpPr>
          <p:nvPr/>
        </p:nvCxnSpPr>
        <p:spPr>
          <a:xfrm flipH="1">
            <a:off x="501044" y="3762856"/>
            <a:ext cx="1014598" cy="680470"/>
          </a:xfrm>
          <a:prstGeom prst="line">
            <a:avLst/>
          </a:prstGeom>
          <a:ln w="19050">
            <a:solidFill>
              <a:srgbClr val="3D3D3C"/>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cxnSpLocks/>
            <a:stCxn id="35" idx="6"/>
            <a:endCxn id="35" idx="2"/>
          </p:cNvCxnSpPr>
          <p:nvPr/>
        </p:nvCxnSpPr>
        <p:spPr>
          <a:xfrm flipH="1">
            <a:off x="287130" y="3756213"/>
            <a:ext cx="2458585" cy="0"/>
          </a:xfrm>
          <a:prstGeom prst="line">
            <a:avLst/>
          </a:prstGeom>
          <a:ln w="76200">
            <a:solidFill>
              <a:srgbClr val="3D3D3C"/>
            </a:solidFill>
          </a:ln>
        </p:spPr>
        <p:style>
          <a:lnRef idx="1">
            <a:schemeClr val="accent6"/>
          </a:lnRef>
          <a:fillRef idx="0">
            <a:schemeClr val="accent6"/>
          </a:fillRef>
          <a:effectRef idx="0">
            <a:schemeClr val="accent6"/>
          </a:effectRef>
          <a:fontRef idx="minor">
            <a:schemeClr val="tx1"/>
          </a:fontRef>
        </p:style>
      </p:cxnSp>
      <p:sp>
        <p:nvSpPr>
          <p:cNvPr id="42" name="TextBox 41"/>
          <p:cNvSpPr txBox="1"/>
          <p:nvPr/>
        </p:nvSpPr>
        <p:spPr>
          <a:xfrm>
            <a:off x="628308" y="2853720"/>
            <a:ext cx="587800" cy="338554"/>
          </a:xfrm>
          <a:prstGeom prst="rect">
            <a:avLst/>
          </a:prstGeom>
          <a:noFill/>
        </p:spPr>
        <p:txBody>
          <a:bodyPr wrap="square" rtlCol="0">
            <a:spAutoFit/>
          </a:bodyPr>
          <a:lstStyle/>
          <a:p>
            <a:pPr algn="ctr"/>
            <a:r>
              <a:rPr lang="en-GB" sz="800" dirty="0">
                <a:solidFill>
                  <a:srgbClr val="464645"/>
                </a:solidFill>
              </a:rPr>
              <a:t>8AM</a:t>
            </a:r>
          </a:p>
          <a:p>
            <a:pPr algn="ctr"/>
            <a:r>
              <a:rPr lang="en-GB" sz="800" dirty="0">
                <a:solidFill>
                  <a:srgbClr val="464645"/>
                </a:solidFill>
              </a:rPr>
              <a:t>MSP II</a:t>
            </a:r>
          </a:p>
        </p:txBody>
      </p:sp>
      <p:sp>
        <p:nvSpPr>
          <p:cNvPr id="43" name="TextBox 42"/>
          <p:cNvSpPr txBox="1"/>
          <p:nvPr/>
        </p:nvSpPr>
        <p:spPr>
          <a:xfrm>
            <a:off x="1196752" y="2648744"/>
            <a:ext cx="653907" cy="338554"/>
          </a:xfrm>
          <a:prstGeom prst="rect">
            <a:avLst/>
          </a:prstGeom>
          <a:noFill/>
        </p:spPr>
        <p:txBody>
          <a:bodyPr wrap="square" rtlCol="0">
            <a:spAutoFit/>
          </a:bodyPr>
          <a:lstStyle/>
          <a:p>
            <a:pPr algn="ctr"/>
            <a:r>
              <a:rPr lang="en-GB" sz="800" dirty="0">
                <a:solidFill>
                  <a:srgbClr val="3D3D3C"/>
                </a:solidFill>
              </a:rPr>
              <a:t>8AM</a:t>
            </a:r>
          </a:p>
          <a:p>
            <a:pPr algn="ctr"/>
            <a:r>
              <a:rPr lang="en-GB" sz="800" dirty="0">
                <a:solidFill>
                  <a:srgbClr val="3D3D3C"/>
                </a:solidFill>
              </a:rPr>
              <a:t>MSP III</a:t>
            </a:r>
          </a:p>
        </p:txBody>
      </p:sp>
      <p:sp>
        <p:nvSpPr>
          <p:cNvPr id="44" name="TextBox 43"/>
          <p:cNvSpPr txBox="1"/>
          <p:nvPr/>
        </p:nvSpPr>
        <p:spPr>
          <a:xfrm>
            <a:off x="1829584" y="2830860"/>
            <a:ext cx="595205" cy="338554"/>
          </a:xfrm>
          <a:prstGeom prst="rect">
            <a:avLst/>
          </a:prstGeom>
          <a:noFill/>
        </p:spPr>
        <p:txBody>
          <a:bodyPr wrap="square" rtlCol="0">
            <a:spAutoFit/>
          </a:bodyPr>
          <a:lstStyle/>
          <a:p>
            <a:pPr algn="ctr"/>
            <a:r>
              <a:rPr lang="en-GB" sz="800" dirty="0">
                <a:solidFill>
                  <a:srgbClr val="3D3D3C"/>
                </a:solidFill>
              </a:rPr>
              <a:t>8AM</a:t>
            </a:r>
          </a:p>
          <a:p>
            <a:pPr algn="ctr"/>
            <a:r>
              <a:rPr lang="en-GB" sz="800" dirty="0">
                <a:solidFill>
                  <a:srgbClr val="3D3D3C"/>
                </a:solidFill>
              </a:rPr>
              <a:t>MSP IV</a:t>
            </a:r>
          </a:p>
        </p:txBody>
      </p:sp>
      <p:sp>
        <p:nvSpPr>
          <p:cNvPr id="45" name="TextBox 44"/>
          <p:cNvSpPr txBox="1"/>
          <p:nvPr/>
        </p:nvSpPr>
        <p:spPr>
          <a:xfrm>
            <a:off x="179179" y="3846236"/>
            <a:ext cx="783178" cy="415498"/>
          </a:xfrm>
          <a:prstGeom prst="rect">
            <a:avLst/>
          </a:prstGeom>
          <a:noFill/>
        </p:spPr>
        <p:txBody>
          <a:bodyPr wrap="square" rtlCol="0">
            <a:spAutoFit/>
          </a:bodyPr>
          <a:lstStyle/>
          <a:p>
            <a:pPr algn="ctr"/>
            <a:r>
              <a:rPr lang="en-GB" sz="700" b="1" dirty="0">
                <a:solidFill>
                  <a:schemeClr val="bg1"/>
                </a:solidFill>
              </a:rPr>
              <a:t>Vanguard </a:t>
            </a:r>
          </a:p>
          <a:p>
            <a:pPr algn="ctr"/>
            <a:r>
              <a:rPr lang="en-GB" sz="700" b="1" dirty="0" err="1">
                <a:solidFill>
                  <a:schemeClr val="bg1"/>
                </a:solidFill>
              </a:rPr>
              <a:t>Lifestrategy</a:t>
            </a:r>
            <a:endParaRPr lang="en-GB" sz="700" b="1" dirty="0">
              <a:solidFill>
                <a:schemeClr val="bg1"/>
              </a:solidFill>
            </a:endParaRPr>
          </a:p>
          <a:p>
            <a:pPr algn="ctr"/>
            <a:r>
              <a:rPr lang="en-GB" sz="700" b="1" dirty="0">
                <a:solidFill>
                  <a:schemeClr val="bg1"/>
                </a:solidFill>
              </a:rPr>
              <a:t>20</a:t>
            </a:r>
            <a:endParaRPr lang="en-GB" sz="300" b="1" dirty="0">
              <a:solidFill>
                <a:schemeClr val="bg1"/>
              </a:solidFill>
            </a:endParaRPr>
          </a:p>
        </p:txBody>
      </p:sp>
      <p:sp>
        <p:nvSpPr>
          <p:cNvPr id="46" name="TextBox 45"/>
          <p:cNvSpPr txBox="1"/>
          <p:nvPr/>
        </p:nvSpPr>
        <p:spPr>
          <a:xfrm>
            <a:off x="500263" y="4326837"/>
            <a:ext cx="783178" cy="415498"/>
          </a:xfrm>
          <a:prstGeom prst="rect">
            <a:avLst/>
          </a:prstGeom>
          <a:noFill/>
        </p:spPr>
        <p:txBody>
          <a:bodyPr wrap="square" rtlCol="0">
            <a:spAutoFit/>
          </a:bodyPr>
          <a:lstStyle/>
          <a:p>
            <a:pPr algn="ctr"/>
            <a:r>
              <a:rPr lang="en-GB" sz="700" b="1" dirty="0">
                <a:solidFill>
                  <a:schemeClr val="bg1"/>
                </a:solidFill>
              </a:rPr>
              <a:t>Vanguard </a:t>
            </a:r>
          </a:p>
          <a:p>
            <a:pPr algn="ctr"/>
            <a:r>
              <a:rPr lang="en-GB" sz="700" b="1" dirty="0" err="1">
                <a:solidFill>
                  <a:schemeClr val="bg1"/>
                </a:solidFill>
              </a:rPr>
              <a:t>Lifestrategy</a:t>
            </a:r>
            <a:endParaRPr lang="en-GB" sz="700" b="1" dirty="0">
              <a:solidFill>
                <a:schemeClr val="bg1"/>
              </a:solidFill>
            </a:endParaRPr>
          </a:p>
          <a:p>
            <a:pPr algn="ctr"/>
            <a:r>
              <a:rPr lang="en-GB" sz="700" b="1" dirty="0">
                <a:solidFill>
                  <a:schemeClr val="bg1"/>
                </a:solidFill>
              </a:rPr>
              <a:t>40</a:t>
            </a:r>
            <a:endParaRPr lang="en-GB" sz="300" b="1" dirty="0">
              <a:solidFill>
                <a:schemeClr val="bg1"/>
              </a:solidFill>
            </a:endParaRPr>
          </a:p>
        </p:txBody>
      </p:sp>
      <p:sp>
        <p:nvSpPr>
          <p:cNvPr id="47" name="TextBox 46"/>
          <p:cNvSpPr txBox="1"/>
          <p:nvPr/>
        </p:nvSpPr>
        <p:spPr>
          <a:xfrm>
            <a:off x="1141806" y="4525817"/>
            <a:ext cx="783178" cy="415498"/>
          </a:xfrm>
          <a:prstGeom prst="rect">
            <a:avLst/>
          </a:prstGeom>
          <a:noFill/>
        </p:spPr>
        <p:txBody>
          <a:bodyPr wrap="square" rtlCol="0">
            <a:spAutoFit/>
          </a:bodyPr>
          <a:lstStyle/>
          <a:p>
            <a:pPr algn="ctr"/>
            <a:r>
              <a:rPr lang="en-GB" sz="700" b="1" dirty="0">
                <a:solidFill>
                  <a:schemeClr val="bg1"/>
                </a:solidFill>
              </a:rPr>
              <a:t>Vanguard </a:t>
            </a:r>
          </a:p>
          <a:p>
            <a:pPr algn="ctr"/>
            <a:r>
              <a:rPr lang="en-GB" sz="700" b="1" dirty="0" err="1">
                <a:solidFill>
                  <a:schemeClr val="bg1"/>
                </a:solidFill>
              </a:rPr>
              <a:t>Lifestrategy</a:t>
            </a:r>
            <a:endParaRPr lang="en-GB" sz="700" b="1" dirty="0">
              <a:solidFill>
                <a:schemeClr val="bg1"/>
              </a:solidFill>
            </a:endParaRPr>
          </a:p>
          <a:p>
            <a:pPr algn="ctr"/>
            <a:r>
              <a:rPr lang="en-GB" sz="700" b="1" dirty="0">
                <a:solidFill>
                  <a:schemeClr val="bg1"/>
                </a:solidFill>
              </a:rPr>
              <a:t>60</a:t>
            </a:r>
            <a:endParaRPr lang="en-GB" sz="300" b="1" dirty="0">
              <a:solidFill>
                <a:schemeClr val="bg1"/>
              </a:solidFill>
            </a:endParaRPr>
          </a:p>
        </p:txBody>
      </p:sp>
      <p:sp>
        <p:nvSpPr>
          <p:cNvPr id="48" name="TextBox 47"/>
          <p:cNvSpPr txBox="1"/>
          <p:nvPr/>
        </p:nvSpPr>
        <p:spPr>
          <a:xfrm>
            <a:off x="1750336" y="4309793"/>
            <a:ext cx="783178" cy="415498"/>
          </a:xfrm>
          <a:prstGeom prst="rect">
            <a:avLst/>
          </a:prstGeom>
          <a:noFill/>
        </p:spPr>
        <p:txBody>
          <a:bodyPr wrap="square" rtlCol="0">
            <a:spAutoFit/>
          </a:bodyPr>
          <a:lstStyle/>
          <a:p>
            <a:pPr algn="ctr"/>
            <a:r>
              <a:rPr lang="en-GB" sz="700" b="1" dirty="0">
                <a:solidFill>
                  <a:schemeClr val="bg1"/>
                </a:solidFill>
              </a:rPr>
              <a:t>Vanguard </a:t>
            </a:r>
          </a:p>
          <a:p>
            <a:pPr algn="ctr"/>
            <a:r>
              <a:rPr lang="en-GB" sz="700" b="1" dirty="0" err="1">
                <a:solidFill>
                  <a:schemeClr val="bg1"/>
                </a:solidFill>
              </a:rPr>
              <a:t>Lifestrategy</a:t>
            </a:r>
            <a:endParaRPr lang="en-GB" sz="700" b="1" dirty="0">
              <a:solidFill>
                <a:schemeClr val="bg1"/>
              </a:solidFill>
            </a:endParaRPr>
          </a:p>
          <a:p>
            <a:pPr algn="ctr"/>
            <a:r>
              <a:rPr lang="en-GB" sz="700" b="1" dirty="0">
                <a:solidFill>
                  <a:schemeClr val="bg1"/>
                </a:solidFill>
              </a:rPr>
              <a:t>80</a:t>
            </a:r>
            <a:endParaRPr lang="en-GB" sz="300" b="1" dirty="0">
              <a:solidFill>
                <a:schemeClr val="bg1"/>
              </a:solidFill>
            </a:endParaRPr>
          </a:p>
        </p:txBody>
      </p:sp>
      <p:cxnSp>
        <p:nvCxnSpPr>
          <p:cNvPr id="49" name="Straight Connector 48"/>
          <p:cNvCxnSpPr>
            <a:cxnSpLocks/>
          </p:cNvCxnSpPr>
          <p:nvPr/>
        </p:nvCxnSpPr>
        <p:spPr>
          <a:xfrm>
            <a:off x="1522552" y="3761967"/>
            <a:ext cx="1035184" cy="642485"/>
          </a:xfrm>
          <a:prstGeom prst="line">
            <a:avLst/>
          </a:prstGeom>
          <a:ln w="19050">
            <a:solidFill>
              <a:srgbClr val="3D3D3C"/>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2049056" y="3799612"/>
            <a:ext cx="783178" cy="415498"/>
          </a:xfrm>
          <a:prstGeom prst="rect">
            <a:avLst/>
          </a:prstGeom>
          <a:noFill/>
        </p:spPr>
        <p:txBody>
          <a:bodyPr wrap="square" rtlCol="0">
            <a:spAutoFit/>
          </a:bodyPr>
          <a:lstStyle/>
          <a:p>
            <a:pPr algn="ctr"/>
            <a:r>
              <a:rPr lang="en-GB" sz="700" b="1" dirty="0">
                <a:solidFill>
                  <a:schemeClr val="bg1"/>
                </a:solidFill>
              </a:rPr>
              <a:t>Vanguard </a:t>
            </a:r>
          </a:p>
          <a:p>
            <a:pPr algn="ctr"/>
            <a:r>
              <a:rPr lang="en-GB" sz="700" b="1" dirty="0" err="1">
                <a:solidFill>
                  <a:schemeClr val="bg1"/>
                </a:solidFill>
              </a:rPr>
              <a:t>Lifestrategy</a:t>
            </a:r>
            <a:endParaRPr lang="en-GB" sz="700" b="1" dirty="0">
              <a:solidFill>
                <a:schemeClr val="bg1"/>
              </a:solidFill>
            </a:endParaRPr>
          </a:p>
          <a:p>
            <a:pPr algn="ctr"/>
            <a:r>
              <a:rPr lang="en-GB" sz="700" b="1" dirty="0">
                <a:solidFill>
                  <a:schemeClr val="bg1"/>
                </a:solidFill>
              </a:rPr>
              <a:t>100</a:t>
            </a:r>
            <a:endParaRPr lang="en-GB" sz="300" b="1" dirty="0">
              <a:solidFill>
                <a:schemeClr val="bg1"/>
              </a:solidFill>
            </a:endParaRPr>
          </a:p>
        </p:txBody>
      </p:sp>
      <p:cxnSp>
        <p:nvCxnSpPr>
          <p:cNvPr id="51" name="Straight Connector 50"/>
          <p:cNvCxnSpPr>
            <a:cxnSpLocks/>
            <a:endCxn id="36" idx="0"/>
          </p:cNvCxnSpPr>
          <p:nvPr/>
        </p:nvCxnSpPr>
        <p:spPr>
          <a:xfrm>
            <a:off x="1113697" y="2608919"/>
            <a:ext cx="401945" cy="1153937"/>
          </a:xfrm>
          <a:prstGeom prst="line">
            <a:avLst/>
          </a:prstGeom>
          <a:ln w="19050">
            <a:solidFill>
              <a:srgbClr val="3D3D3C"/>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cxnSpLocks/>
            <a:endCxn id="36" idx="0"/>
          </p:cNvCxnSpPr>
          <p:nvPr/>
        </p:nvCxnSpPr>
        <p:spPr>
          <a:xfrm flipH="1">
            <a:off x="1515642" y="2615425"/>
            <a:ext cx="463522" cy="1147431"/>
          </a:xfrm>
          <a:prstGeom prst="line">
            <a:avLst/>
          </a:prstGeom>
          <a:ln w="19050">
            <a:solidFill>
              <a:srgbClr val="3D3D3C"/>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a:cxnSpLocks/>
            <a:endCxn id="36" idx="0"/>
          </p:cNvCxnSpPr>
          <p:nvPr/>
        </p:nvCxnSpPr>
        <p:spPr>
          <a:xfrm flipH="1">
            <a:off x="1515642" y="3111816"/>
            <a:ext cx="1042094" cy="651040"/>
          </a:xfrm>
          <a:prstGeom prst="line">
            <a:avLst/>
          </a:prstGeom>
          <a:ln w="19050">
            <a:solidFill>
              <a:srgbClr val="3D3D3C"/>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cxnSpLocks/>
            <a:stCxn id="36" idx="0"/>
          </p:cNvCxnSpPr>
          <p:nvPr/>
        </p:nvCxnSpPr>
        <p:spPr>
          <a:xfrm flipH="1" flipV="1">
            <a:off x="495116" y="3102739"/>
            <a:ext cx="1020526" cy="660117"/>
          </a:xfrm>
          <a:prstGeom prst="line">
            <a:avLst/>
          </a:prstGeom>
          <a:ln w="19050">
            <a:solidFill>
              <a:srgbClr val="3D3D3C"/>
            </a:solidFill>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2132856" y="3296816"/>
            <a:ext cx="595205" cy="338554"/>
          </a:xfrm>
          <a:prstGeom prst="rect">
            <a:avLst/>
          </a:prstGeom>
          <a:noFill/>
        </p:spPr>
        <p:txBody>
          <a:bodyPr wrap="square" rtlCol="0">
            <a:spAutoFit/>
          </a:bodyPr>
          <a:lstStyle/>
          <a:p>
            <a:pPr algn="ctr"/>
            <a:r>
              <a:rPr lang="en-GB" sz="800" dirty="0">
                <a:solidFill>
                  <a:srgbClr val="3D3D3C"/>
                </a:solidFill>
              </a:rPr>
              <a:t>8AM</a:t>
            </a:r>
          </a:p>
          <a:p>
            <a:pPr algn="ctr"/>
            <a:r>
              <a:rPr lang="en-GB" sz="800" dirty="0">
                <a:solidFill>
                  <a:srgbClr val="3D3D3C"/>
                </a:solidFill>
              </a:rPr>
              <a:t>Focused</a:t>
            </a:r>
          </a:p>
        </p:txBody>
      </p:sp>
      <p:sp>
        <p:nvSpPr>
          <p:cNvPr id="57" name="TextBox 56"/>
          <p:cNvSpPr txBox="1"/>
          <p:nvPr/>
        </p:nvSpPr>
        <p:spPr>
          <a:xfrm>
            <a:off x="153949" y="3224808"/>
            <a:ext cx="841663" cy="461665"/>
          </a:xfrm>
          <a:prstGeom prst="rect">
            <a:avLst/>
          </a:prstGeom>
          <a:noFill/>
        </p:spPr>
        <p:txBody>
          <a:bodyPr wrap="square" rtlCol="0">
            <a:spAutoFit/>
          </a:bodyPr>
          <a:lstStyle/>
          <a:p>
            <a:pPr algn="ctr"/>
            <a:r>
              <a:rPr lang="en-GB" sz="800" dirty="0">
                <a:solidFill>
                  <a:srgbClr val="3D3D3C"/>
                </a:solidFill>
              </a:rPr>
              <a:t>8AM</a:t>
            </a:r>
          </a:p>
          <a:p>
            <a:pPr algn="ctr"/>
            <a:r>
              <a:rPr lang="en-GB" sz="800" dirty="0">
                <a:solidFill>
                  <a:srgbClr val="3D3D3C"/>
                </a:solidFill>
              </a:rPr>
              <a:t>Tactical</a:t>
            </a:r>
          </a:p>
          <a:p>
            <a:pPr algn="ctr"/>
            <a:r>
              <a:rPr lang="en-GB" sz="800" dirty="0">
                <a:solidFill>
                  <a:srgbClr val="3D3D3C"/>
                </a:solidFill>
              </a:rPr>
              <a:t>Growth</a:t>
            </a:r>
          </a:p>
        </p:txBody>
      </p:sp>
      <p:sp>
        <p:nvSpPr>
          <p:cNvPr id="58" name="Oval 57"/>
          <p:cNvSpPr/>
          <p:nvPr/>
        </p:nvSpPr>
        <p:spPr>
          <a:xfrm>
            <a:off x="835872" y="3080608"/>
            <a:ext cx="1381108" cy="1362718"/>
          </a:xfrm>
          <a:prstGeom prst="ellipse">
            <a:avLst/>
          </a:prstGeom>
          <a:solidFill>
            <a:schemeClr val="bg1"/>
          </a:solidFill>
          <a:ln>
            <a:solidFill>
              <a:srgbClr val="3D3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Rectangle 58"/>
          <p:cNvSpPr/>
          <p:nvPr/>
        </p:nvSpPr>
        <p:spPr>
          <a:xfrm>
            <a:off x="1349926" y="3847683"/>
            <a:ext cx="822192" cy="461665"/>
          </a:xfrm>
          <a:prstGeom prst="rect">
            <a:avLst/>
          </a:prstGeom>
        </p:spPr>
        <p:txBody>
          <a:bodyPr wrap="square">
            <a:spAutoFit/>
          </a:bodyPr>
          <a:lstStyle/>
          <a:p>
            <a:pPr algn="ctr"/>
            <a:r>
              <a:rPr lang="en-GB" sz="1200" dirty="0">
                <a:solidFill>
                  <a:srgbClr val="6E6E6E"/>
                </a:solidFill>
                <a:latin typeface="+mj-lt"/>
                <a:ea typeface="Verdana" panose="020B0604030504040204" pitchFamily="34" charset="0"/>
                <a:cs typeface="Verdana" panose="020B0604030504040204" pitchFamily="34" charset="0"/>
              </a:rPr>
              <a:t>Passive</a:t>
            </a:r>
          </a:p>
          <a:p>
            <a:pPr algn="ctr"/>
            <a:r>
              <a:rPr lang="en-GB" sz="1200" dirty="0">
                <a:solidFill>
                  <a:srgbClr val="6E6E6E"/>
                </a:solidFill>
                <a:latin typeface="+mj-lt"/>
                <a:ea typeface="Verdana" panose="020B0604030504040204" pitchFamily="34" charset="0"/>
                <a:cs typeface="Verdana" panose="020B0604030504040204" pitchFamily="34" charset="0"/>
              </a:rPr>
              <a:t>Funds</a:t>
            </a:r>
          </a:p>
        </p:txBody>
      </p:sp>
      <p:sp>
        <p:nvSpPr>
          <p:cNvPr id="60" name="Rectangle 59"/>
          <p:cNvSpPr/>
          <p:nvPr/>
        </p:nvSpPr>
        <p:spPr>
          <a:xfrm>
            <a:off x="887703" y="3212244"/>
            <a:ext cx="804736" cy="461665"/>
          </a:xfrm>
          <a:prstGeom prst="rect">
            <a:avLst/>
          </a:prstGeom>
        </p:spPr>
        <p:txBody>
          <a:bodyPr wrap="square">
            <a:spAutoFit/>
          </a:bodyPr>
          <a:lstStyle/>
          <a:p>
            <a:pPr algn="ctr"/>
            <a:r>
              <a:rPr lang="en-GB" sz="1200" dirty="0">
                <a:solidFill>
                  <a:srgbClr val="A7C713"/>
                </a:solidFill>
                <a:latin typeface="+mj-lt"/>
                <a:ea typeface="Verdana" panose="020B0604030504040204" pitchFamily="34" charset="0"/>
                <a:cs typeface="Verdana" panose="020B0604030504040204" pitchFamily="34" charset="0"/>
              </a:rPr>
              <a:t>Active</a:t>
            </a:r>
          </a:p>
          <a:p>
            <a:pPr algn="ctr"/>
            <a:r>
              <a:rPr lang="en-GB" sz="1200" dirty="0">
                <a:solidFill>
                  <a:srgbClr val="A7C713"/>
                </a:solidFill>
                <a:latin typeface="+mj-lt"/>
                <a:ea typeface="Verdana" panose="020B0604030504040204" pitchFamily="34" charset="0"/>
                <a:cs typeface="Verdana" panose="020B0604030504040204" pitchFamily="34" charset="0"/>
              </a:rPr>
              <a:t>Funds</a:t>
            </a:r>
          </a:p>
        </p:txBody>
      </p:sp>
      <p:sp>
        <p:nvSpPr>
          <p:cNvPr id="61" name="Rectangle 60"/>
          <p:cNvSpPr/>
          <p:nvPr/>
        </p:nvSpPr>
        <p:spPr>
          <a:xfrm>
            <a:off x="1428213" y="3275762"/>
            <a:ext cx="662624" cy="369332"/>
          </a:xfrm>
          <a:prstGeom prst="rect">
            <a:avLst/>
          </a:prstGeom>
        </p:spPr>
        <p:txBody>
          <a:bodyPr wrap="square">
            <a:spAutoFit/>
          </a:bodyPr>
          <a:lstStyle/>
          <a:p>
            <a:pPr algn="ctr"/>
            <a:r>
              <a:rPr lang="en-GB" dirty="0">
                <a:solidFill>
                  <a:srgbClr val="A7C713"/>
                </a:solidFill>
                <a:latin typeface="+mj-lt"/>
                <a:ea typeface="Verdana" panose="020B0604030504040204" pitchFamily="34" charset="0"/>
                <a:cs typeface="Verdana" panose="020B0604030504040204" pitchFamily="34" charset="0"/>
              </a:rPr>
              <a:t>50%</a:t>
            </a:r>
          </a:p>
        </p:txBody>
      </p:sp>
      <p:sp>
        <p:nvSpPr>
          <p:cNvPr id="62" name="Rectangle 61"/>
          <p:cNvSpPr/>
          <p:nvPr/>
        </p:nvSpPr>
        <p:spPr>
          <a:xfrm>
            <a:off x="905300" y="3891700"/>
            <a:ext cx="758763" cy="369332"/>
          </a:xfrm>
          <a:prstGeom prst="rect">
            <a:avLst/>
          </a:prstGeom>
        </p:spPr>
        <p:txBody>
          <a:bodyPr wrap="square">
            <a:spAutoFit/>
          </a:bodyPr>
          <a:lstStyle/>
          <a:p>
            <a:pPr algn="ctr"/>
            <a:r>
              <a:rPr lang="en-GB" dirty="0">
                <a:solidFill>
                  <a:srgbClr val="6E6E6E"/>
                </a:solidFill>
                <a:latin typeface="+mj-lt"/>
                <a:ea typeface="Verdana" panose="020B0604030504040204" pitchFamily="34" charset="0"/>
                <a:cs typeface="Verdana" panose="020B0604030504040204" pitchFamily="34" charset="0"/>
              </a:rPr>
              <a:t>50%</a:t>
            </a:r>
          </a:p>
        </p:txBody>
      </p:sp>
      <p:cxnSp>
        <p:nvCxnSpPr>
          <p:cNvPr id="63" name="Straight Connector 62"/>
          <p:cNvCxnSpPr>
            <a:cxnSpLocks/>
          </p:cNvCxnSpPr>
          <p:nvPr/>
        </p:nvCxnSpPr>
        <p:spPr>
          <a:xfrm>
            <a:off x="216401" y="3756213"/>
            <a:ext cx="2604631"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69" name="Rectangle 2"/>
          <p:cNvSpPr>
            <a:spLocks noChangeArrowheads="1"/>
          </p:cNvSpPr>
          <p:nvPr/>
        </p:nvSpPr>
        <p:spPr bwMode="auto">
          <a:xfrm>
            <a:off x="1801927" y="1308650"/>
            <a:ext cx="5056073" cy="210588"/>
          </a:xfrm>
          <a:prstGeom prst="rect">
            <a:avLst/>
          </a:prstGeom>
          <a:solidFill>
            <a:schemeClr val="tx1">
              <a:lumMod val="65000"/>
              <a:lumOff val="35000"/>
            </a:schemeClr>
          </a:solidFill>
          <a:ln w="9525">
            <a:noFill/>
            <a:miter lim="800000"/>
            <a:headEnd/>
            <a:tailEnd/>
          </a:ln>
        </p:spPr>
        <p:txBody>
          <a:bodyPr lIns="91434" tIns="45718" rIns="91434" bIns="45718" anchor="ctr"/>
          <a:lstStyle/>
          <a:p>
            <a:r>
              <a:rPr lang="en-US" sz="1200" b="1" dirty="0">
                <a:solidFill>
                  <a:schemeClr val="bg1"/>
                </a:solidFill>
                <a:ea typeface="Verdana" pitchFamily="34" charset="0"/>
                <a:cs typeface="Verdana" pitchFamily="34" charset="0"/>
              </a:rPr>
              <a:t>Investment Process Overview</a:t>
            </a:r>
            <a:endParaRPr lang="en-GB" sz="900" b="1" dirty="0">
              <a:solidFill>
                <a:schemeClr val="bg1"/>
              </a:solidFill>
              <a:ea typeface="Verdana" pitchFamily="34" charset="0"/>
              <a:cs typeface="Verdana" pitchFamily="34" charset="0"/>
            </a:endParaRPr>
          </a:p>
        </p:txBody>
      </p:sp>
      <p:sp>
        <p:nvSpPr>
          <p:cNvPr id="70" name="Rectangle 69"/>
          <p:cNvSpPr/>
          <p:nvPr/>
        </p:nvSpPr>
        <p:spPr>
          <a:xfrm>
            <a:off x="369680" y="2341662"/>
            <a:ext cx="6477778" cy="192297"/>
          </a:xfrm>
          <a:prstGeom prst="rect">
            <a:avLst/>
          </a:prstGeom>
        </p:spPr>
        <p:txBody>
          <a:bodyPr wrap="square">
            <a:spAutoFit/>
          </a:bodyPr>
          <a:lstStyle/>
          <a:p>
            <a:pPr>
              <a:lnSpc>
                <a:spcPct val="115000"/>
              </a:lnSpc>
              <a:spcAft>
                <a:spcPts val="1000"/>
              </a:spcAft>
            </a:pPr>
            <a:r>
              <a:rPr lang="en-GB" sz="600" dirty="0">
                <a:latin typeface="+mj-lt"/>
                <a:ea typeface="Calibri" panose="020F0502020204030204" pitchFamily="34" charset="0"/>
                <a:cs typeface="Lucida Sans Unicode" panose="020B0602030504020204" pitchFamily="34" charset="0"/>
              </a:rPr>
              <a:t>*For information on 8AM’s range of funds, please visit the website </a:t>
            </a:r>
            <a:r>
              <a:rPr lang="en-GB" sz="600" u="sng" dirty="0">
                <a:solidFill>
                  <a:srgbClr val="0000FF"/>
                </a:solidFill>
                <a:latin typeface="+mj-lt"/>
                <a:ea typeface="Calibri" panose="020F0502020204030204" pitchFamily="34" charset="0"/>
                <a:cs typeface="Lucida Sans Unicode" panose="020B0602030504020204" pitchFamily="34" charset="0"/>
                <a:hlinkClick r:id="rId7"/>
              </a:rPr>
              <a:t>www.8amglobal.com</a:t>
            </a:r>
            <a:r>
              <a:rPr lang="en-GB" sz="600" dirty="0">
                <a:latin typeface="+mj-lt"/>
                <a:ea typeface="Calibri" panose="020F0502020204030204" pitchFamily="34" charset="0"/>
                <a:cs typeface="Lucida Sans Unicode" panose="020B0602030504020204" pitchFamily="34" charset="0"/>
              </a:rPr>
              <a:t> **For information on Vanguard's range of funds, please visit the website </a:t>
            </a:r>
            <a:r>
              <a:rPr lang="en-GB" sz="600" u="sng" dirty="0">
                <a:solidFill>
                  <a:srgbClr val="0000FF"/>
                </a:solidFill>
                <a:latin typeface="+mj-lt"/>
                <a:ea typeface="Calibri" panose="020F0502020204030204" pitchFamily="34" charset="0"/>
                <a:cs typeface="Lucida Sans Unicode" panose="020B0602030504020204" pitchFamily="34" charset="0"/>
              </a:rPr>
              <a:t>www.vanguard.co.uk</a:t>
            </a:r>
            <a:endParaRPr lang="en-GB" sz="600" dirty="0">
              <a:latin typeface="+mj-lt"/>
              <a:ea typeface="Calibri" panose="020F0502020204030204" pitchFamily="34" charset="0"/>
              <a:cs typeface="Lucida Sans Unicode" panose="020B0602030504020204" pitchFamily="34" charset="0"/>
            </a:endParaRPr>
          </a:p>
        </p:txBody>
      </p:sp>
      <p:sp>
        <p:nvSpPr>
          <p:cNvPr id="72" name="Rectangle 2"/>
          <p:cNvSpPr>
            <a:spLocks noChangeArrowheads="1"/>
          </p:cNvSpPr>
          <p:nvPr/>
        </p:nvSpPr>
        <p:spPr bwMode="auto">
          <a:xfrm>
            <a:off x="2241" y="7915635"/>
            <a:ext cx="6863656" cy="269341"/>
          </a:xfrm>
          <a:prstGeom prst="rect">
            <a:avLst/>
          </a:prstGeom>
          <a:solidFill>
            <a:schemeClr val="tx1">
              <a:lumMod val="65000"/>
              <a:lumOff val="35000"/>
            </a:schemeClr>
          </a:solidFill>
          <a:ln w="9525">
            <a:noFill/>
            <a:miter lim="800000"/>
            <a:headEnd/>
            <a:tailEnd/>
          </a:ln>
        </p:spPr>
        <p:txBody>
          <a:bodyPr lIns="91434" tIns="45718" rIns="91434" bIns="45718" anchor="ctr"/>
          <a:lstStyle/>
          <a:p>
            <a:r>
              <a:rPr lang="en-US" sz="1200" b="1" dirty="0">
                <a:solidFill>
                  <a:schemeClr val="bg1"/>
                </a:solidFill>
                <a:latin typeface="+mj-lt"/>
                <a:ea typeface="Verdana" pitchFamily="34" charset="0"/>
                <a:cs typeface="Verdana" pitchFamily="34" charset="0"/>
              </a:rPr>
              <a:t>Investment Manager Commentary</a:t>
            </a:r>
            <a:endParaRPr lang="en-GB" sz="900" b="1" dirty="0">
              <a:solidFill>
                <a:schemeClr val="bg1"/>
              </a:solidFill>
              <a:latin typeface="+mj-lt"/>
              <a:ea typeface="Verdana" pitchFamily="34" charset="0"/>
              <a:cs typeface="Verdana" pitchFamily="34" charset="0"/>
            </a:endParaRPr>
          </a:p>
        </p:txBody>
      </p:sp>
      <p:sp>
        <p:nvSpPr>
          <p:cNvPr id="73" name="Rectangle 72"/>
          <p:cNvSpPr/>
          <p:nvPr/>
        </p:nvSpPr>
        <p:spPr>
          <a:xfrm>
            <a:off x="4948826" y="6371980"/>
            <a:ext cx="1663562" cy="12327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800" dirty="0">
                <a:solidFill>
                  <a:srgbClr val="3D3D3C"/>
                </a:solidFill>
                <a:cs typeface="Lucida Sans Unicode" panose="020B0602030504020204" pitchFamily="34" charset="0"/>
              </a:rPr>
              <a:t>*Previous Performance from 01/01/2014 to 28/11/2017 has been generated from back-testing of fund holdings using our historic portfolio modelling.</a:t>
            </a:r>
          </a:p>
          <a:p>
            <a:endParaRPr lang="en-GB" sz="800" dirty="0">
              <a:solidFill>
                <a:srgbClr val="3D3D3C"/>
              </a:solidFill>
              <a:cs typeface="Lucida Sans Unicode" panose="020B0602030504020204" pitchFamily="34" charset="0"/>
            </a:endParaRPr>
          </a:p>
        </p:txBody>
      </p:sp>
      <p:sp>
        <p:nvSpPr>
          <p:cNvPr id="65" name="Rounded Rectangle 29"/>
          <p:cNvSpPr/>
          <p:nvPr/>
        </p:nvSpPr>
        <p:spPr>
          <a:xfrm>
            <a:off x="5301208" y="5558269"/>
            <a:ext cx="933070" cy="594504"/>
          </a:xfrm>
          <a:prstGeom prst="roundRect">
            <a:avLst/>
          </a:prstGeom>
          <a:solidFill>
            <a:srgbClr val="A7C7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TextBox 65"/>
          <p:cNvSpPr txBox="1"/>
          <p:nvPr/>
        </p:nvSpPr>
        <p:spPr>
          <a:xfrm>
            <a:off x="5453533" y="5785413"/>
            <a:ext cx="640834" cy="369332"/>
          </a:xfrm>
          <a:prstGeom prst="rect">
            <a:avLst/>
          </a:prstGeom>
          <a:noFill/>
        </p:spPr>
        <p:txBody>
          <a:bodyPr wrap="square" rtlCol="0">
            <a:spAutoFit/>
          </a:bodyPr>
          <a:lstStyle/>
          <a:p>
            <a:r>
              <a:rPr lang="en-GB" b="1" dirty="0">
                <a:solidFill>
                  <a:srgbClr val="3D3D3C"/>
                </a:solidFill>
              </a:rPr>
              <a:t>6/10</a:t>
            </a:r>
          </a:p>
        </p:txBody>
      </p:sp>
      <p:sp>
        <p:nvSpPr>
          <p:cNvPr id="67" name="TextBox 66"/>
          <p:cNvSpPr txBox="1"/>
          <p:nvPr/>
        </p:nvSpPr>
        <p:spPr>
          <a:xfrm>
            <a:off x="5283493" y="5612503"/>
            <a:ext cx="1292848" cy="307777"/>
          </a:xfrm>
          <a:prstGeom prst="rect">
            <a:avLst/>
          </a:prstGeom>
          <a:noFill/>
        </p:spPr>
        <p:txBody>
          <a:bodyPr wrap="square" rtlCol="0">
            <a:spAutoFit/>
          </a:bodyPr>
          <a:lstStyle/>
          <a:p>
            <a:r>
              <a:rPr lang="en-GB" sz="1400" dirty="0">
                <a:solidFill>
                  <a:srgbClr val="3D3D3C"/>
                </a:solidFill>
              </a:rPr>
              <a:t>Risk Profile</a:t>
            </a:r>
          </a:p>
        </p:txBody>
      </p:sp>
      <p:sp>
        <p:nvSpPr>
          <p:cNvPr id="3" name="Rectangle 2"/>
          <p:cNvSpPr/>
          <p:nvPr/>
        </p:nvSpPr>
        <p:spPr>
          <a:xfrm>
            <a:off x="1801926" y="1515473"/>
            <a:ext cx="5054886" cy="800815"/>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800" dirty="0">
                <a:solidFill>
                  <a:srgbClr val="3D3D3C"/>
                </a:solidFill>
                <a:cs typeface="Lucida Sans Unicode" panose="020B0602030504020204" pitchFamily="34" charset="0"/>
              </a:rPr>
              <a:t>The portfolio is invested in a mixture of 8AM </a:t>
            </a:r>
            <a:r>
              <a:rPr lang="en-GB" sz="800" dirty="0" err="1">
                <a:solidFill>
                  <a:srgbClr val="3D3D3C"/>
                </a:solidFill>
                <a:cs typeface="Lucida Sans Unicode" panose="020B0602030504020204" pitchFamily="34" charset="0"/>
              </a:rPr>
              <a:t>Global’s</a:t>
            </a:r>
            <a:r>
              <a:rPr lang="en-GB" sz="800" dirty="0">
                <a:solidFill>
                  <a:srgbClr val="3D3D3C"/>
                </a:solidFill>
                <a:cs typeface="Lucida Sans Unicode" panose="020B0602030504020204" pitchFamily="34" charset="0"/>
              </a:rPr>
              <a:t> range of actively managed Multi-Asset Funds* and Vanguard Asset Management’s passive </a:t>
            </a:r>
            <a:r>
              <a:rPr lang="en-GB" sz="800" dirty="0" err="1">
                <a:solidFill>
                  <a:srgbClr val="3D3D3C"/>
                </a:solidFill>
                <a:cs typeface="Lucida Sans Unicode" panose="020B0602030504020204" pitchFamily="34" charset="0"/>
              </a:rPr>
              <a:t>Lifestrategy</a:t>
            </a:r>
            <a:r>
              <a:rPr lang="en-GB" sz="800" dirty="0">
                <a:solidFill>
                  <a:srgbClr val="3D3D3C"/>
                </a:solidFill>
                <a:cs typeface="Lucida Sans Unicode" panose="020B0602030504020204" pitchFamily="34" charset="0"/>
              </a:rPr>
              <a:t> funds.** The active element utilises a strategic blend of the 8AM fund range, while the passive element adds exposure to a large and diverse portion of the market in a cost effective way. By creating a blend of these two complimentary investment styles, the model portfolio is able to offer the cost-effective benefits of passive investment with the added value of active fund management. The best of both worlds.</a:t>
            </a:r>
          </a:p>
        </p:txBody>
      </p:sp>
      <p:sp>
        <p:nvSpPr>
          <p:cNvPr id="68" name="Rectangle 67"/>
          <p:cNvSpPr/>
          <p:nvPr/>
        </p:nvSpPr>
        <p:spPr>
          <a:xfrm>
            <a:off x="-3569" y="1511915"/>
            <a:ext cx="1750336" cy="800279"/>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800" dirty="0">
                <a:solidFill>
                  <a:srgbClr val="3D3D3C"/>
                </a:solidFill>
                <a:cs typeface="Lucida Sans Unicode" panose="020B0602030504020204" pitchFamily="34" charset="0"/>
              </a:rPr>
              <a:t>The objective of the Global Balanced Fund is to achieve long term Capital Growth using a balanced investment strategy within defined portfolio covariance volatility bands.</a:t>
            </a:r>
          </a:p>
        </p:txBody>
      </p:sp>
      <p:sp>
        <p:nvSpPr>
          <p:cNvPr id="71" name="Rectangle 2"/>
          <p:cNvSpPr>
            <a:spLocks noChangeArrowheads="1"/>
          </p:cNvSpPr>
          <p:nvPr/>
        </p:nvSpPr>
        <p:spPr bwMode="auto">
          <a:xfrm>
            <a:off x="-5656" y="5052279"/>
            <a:ext cx="6863656" cy="269341"/>
          </a:xfrm>
          <a:prstGeom prst="rect">
            <a:avLst/>
          </a:prstGeom>
          <a:solidFill>
            <a:schemeClr val="tx1">
              <a:lumMod val="65000"/>
              <a:lumOff val="35000"/>
            </a:schemeClr>
          </a:solidFill>
          <a:ln w="9525">
            <a:noFill/>
            <a:miter lim="800000"/>
            <a:headEnd/>
            <a:tailEnd/>
          </a:ln>
        </p:spPr>
        <p:txBody>
          <a:bodyPr lIns="91434" tIns="45718" rIns="91434" bIns="45718" anchor="ctr"/>
          <a:lstStyle/>
          <a:p>
            <a:r>
              <a:rPr lang="en-US" sz="1200" b="1" dirty="0">
                <a:solidFill>
                  <a:schemeClr val="bg1"/>
                </a:solidFill>
                <a:latin typeface="+mj-lt"/>
                <a:ea typeface="Verdana" pitchFamily="34" charset="0"/>
                <a:cs typeface="Verdana" pitchFamily="34" charset="0"/>
              </a:rPr>
              <a:t>Cumulative Performance*</a:t>
            </a:r>
            <a:endParaRPr lang="en-GB" sz="900" b="1" dirty="0">
              <a:solidFill>
                <a:schemeClr val="bg1"/>
              </a:solidFill>
              <a:latin typeface="+mj-lt"/>
              <a:ea typeface="Verdana" pitchFamily="34" charset="0"/>
              <a:cs typeface="Verdana" pitchFamily="34" charset="0"/>
            </a:endParaRPr>
          </a:p>
        </p:txBody>
      </p:sp>
      <p:graphicFrame>
        <p:nvGraphicFramePr>
          <p:cNvPr id="64" name="Group 38"/>
          <p:cNvGraphicFramePr>
            <a:graphicFrameLocks/>
          </p:cNvGraphicFramePr>
          <p:nvPr>
            <p:extLst>
              <p:ext uri="{D42A27DB-BD31-4B8C-83A1-F6EECF244321}">
                <p14:modId xmlns:p14="http://schemas.microsoft.com/office/powerpoint/2010/main" val="2245152272"/>
              </p:ext>
            </p:extLst>
          </p:nvPr>
        </p:nvGraphicFramePr>
        <p:xfrm>
          <a:off x="116632" y="7204300"/>
          <a:ext cx="4536502" cy="536128"/>
        </p:xfrm>
        <a:graphic>
          <a:graphicData uri="http://schemas.openxmlformats.org/drawingml/2006/table">
            <a:tbl>
              <a:tblPr/>
              <a:tblGrid>
                <a:gridCol w="1512168">
                  <a:extLst>
                    <a:ext uri="{9D8B030D-6E8A-4147-A177-3AD203B41FA5}">
                      <a16:colId xmlns:a16="http://schemas.microsoft.com/office/drawing/2014/main" val="20000"/>
                    </a:ext>
                  </a:extLst>
                </a:gridCol>
                <a:gridCol w="489654">
                  <a:extLst>
                    <a:ext uri="{9D8B030D-6E8A-4147-A177-3AD203B41FA5}">
                      <a16:colId xmlns:a16="http://schemas.microsoft.com/office/drawing/2014/main" val="20001"/>
                    </a:ext>
                  </a:extLst>
                </a:gridCol>
                <a:gridCol w="489654">
                  <a:extLst>
                    <a:ext uri="{9D8B030D-6E8A-4147-A177-3AD203B41FA5}">
                      <a16:colId xmlns:a16="http://schemas.microsoft.com/office/drawing/2014/main" val="20002"/>
                    </a:ext>
                  </a:extLst>
                </a:gridCol>
                <a:gridCol w="489654">
                  <a:extLst>
                    <a:ext uri="{9D8B030D-6E8A-4147-A177-3AD203B41FA5}">
                      <a16:colId xmlns:a16="http://schemas.microsoft.com/office/drawing/2014/main" val="20003"/>
                    </a:ext>
                  </a:extLst>
                </a:gridCol>
                <a:gridCol w="489654">
                  <a:extLst>
                    <a:ext uri="{9D8B030D-6E8A-4147-A177-3AD203B41FA5}">
                      <a16:colId xmlns:a16="http://schemas.microsoft.com/office/drawing/2014/main" val="1497228332"/>
                    </a:ext>
                  </a:extLst>
                </a:gridCol>
                <a:gridCol w="489654">
                  <a:extLst>
                    <a:ext uri="{9D8B030D-6E8A-4147-A177-3AD203B41FA5}">
                      <a16:colId xmlns:a16="http://schemas.microsoft.com/office/drawing/2014/main" val="20005"/>
                    </a:ext>
                  </a:extLst>
                </a:gridCol>
                <a:gridCol w="576064">
                  <a:extLst>
                    <a:ext uri="{9D8B030D-6E8A-4147-A177-3AD203B41FA5}">
                      <a16:colId xmlns:a16="http://schemas.microsoft.com/office/drawing/2014/main" val="20006"/>
                    </a:ext>
                  </a:extLst>
                </a:gridCol>
              </a:tblGrid>
              <a:tr h="177932">
                <a:tc>
                  <a:txBody>
                    <a:bodyPr/>
                    <a:lstStyle/>
                    <a:p>
                      <a:pPr marL="0" marR="0" lvl="0" indent="0" algn="l" defTabSz="914400" rtl="0" eaLnBrk="1" fontAlgn="base" latinLnBrk="0" hangingPunct="1">
                        <a:lnSpc>
                          <a:spcPct val="100000"/>
                        </a:lnSpc>
                        <a:spcBef>
                          <a:spcPct val="50000"/>
                        </a:spcBef>
                        <a:spcAft>
                          <a:spcPct val="0"/>
                        </a:spcAft>
                        <a:buClr>
                          <a:srgbClr val="193989"/>
                        </a:buClr>
                        <a:buSzTx/>
                        <a:buFontTx/>
                        <a:buNone/>
                        <a:tabLst/>
                      </a:pPr>
                      <a:r>
                        <a:rPr kumimoji="0" lang="en-GB" sz="700" b="1" i="0" u="none" strike="noStrike" cap="none" normalizeH="0" baseline="0" dirty="0">
                          <a:ln>
                            <a:noFill/>
                          </a:ln>
                          <a:solidFill>
                            <a:schemeClr val="bg1"/>
                          </a:solidFill>
                          <a:effectLst/>
                          <a:latin typeface="+mn-lt"/>
                        </a:rPr>
                        <a:t>Performance from 29.11.2017</a:t>
                      </a:r>
                    </a:p>
                  </a:txBody>
                  <a:tcPr marL="46800" marR="46800" marT="36000" marB="360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tx1">
                        <a:lumMod val="65000"/>
                        <a:lumOff val="3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1" i="0" u="none" strike="noStrike" cap="none" normalizeH="0" baseline="0" dirty="0">
                          <a:ln>
                            <a:noFill/>
                          </a:ln>
                          <a:solidFill>
                            <a:schemeClr val="bg1"/>
                          </a:solidFill>
                          <a:effectLst/>
                          <a:latin typeface="+mn-lt"/>
                        </a:rPr>
                        <a:t>1 m</a:t>
                      </a:r>
                    </a:p>
                  </a:txBody>
                  <a:tcPr marL="46800" marR="46800" marT="36000" marB="360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tx1">
                        <a:lumMod val="65000"/>
                        <a:lumOff val="3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1" i="0" u="none" strike="noStrike" cap="none" normalizeH="0" baseline="0" dirty="0">
                          <a:ln>
                            <a:noFill/>
                          </a:ln>
                          <a:solidFill>
                            <a:schemeClr val="bg1"/>
                          </a:solidFill>
                          <a:effectLst/>
                          <a:latin typeface="+mn-lt"/>
                        </a:rPr>
                        <a:t>3m</a:t>
                      </a:r>
                    </a:p>
                  </a:txBody>
                  <a:tcPr marL="46800" marR="46800" marT="36000" marB="360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tx1">
                        <a:lumMod val="65000"/>
                        <a:lumOff val="3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1" i="0" u="none" strike="noStrike" cap="none" normalizeH="0" baseline="0" dirty="0">
                          <a:ln>
                            <a:noFill/>
                          </a:ln>
                          <a:solidFill>
                            <a:schemeClr val="bg1"/>
                          </a:solidFill>
                          <a:effectLst/>
                          <a:latin typeface="+mn-lt"/>
                        </a:rPr>
                        <a:t>6m</a:t>
                      </a:r>
                    </a:p>
                  </a:txBody>
                  <a:tcPr marL="46800" marR="46800" marT="36000" marB="360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tx1">
                        <a:lumMod val="65000"/>
                        <a:lumOff val="3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1" i="0" u="none" strike="noStrike" cap="none" normalizeH="0" baseline="0" dirty="0">
                          <a:ln>
                            <a:noFill/>
                          </a:ln>
                          <a:solidFill>
                            <a:schemeClr val="bg1"/>
                          </a:solidFill>
                          <a:effectLst/>
                          <a:latin typeface="+mn-lt"/>
                        </a:rPr>
                        <a:t>1 </a:t>
                      </a:r>
                      <a:r>
                        <a:rPr kumimoji="0" lang="en-GB" sz="700" b="1" i="0" u="none" strike="noStrike" cap="none" normalizeH="0" baseline="0" dirty="0" err="1">
                          <a:ln>
                            <a:noFill/>
                          </a:ln>
                          <a:solidFill>
                            <a:schemeClr val="bg1"/>
                          </a:solidFill>
                          <a:effectLst/>
                          <a:latin typeface="+mn-lt"/>
                        </a:rPr>
                        <a:t>yr</a:t>
                      </a:r>
                      <a:endParaRPr kumimoji="0" lang="en-GB" sz="700" b="1" i="0" u="none" strike="noStrike" cap="none" normalizeH="0" baseline="0" dirty="0">
                        <a:ln>
                          <a:noFill/>
                        </a:ln>
                        <a:solidFill>
                          <a:schemeClr val="bg1"/>
                        </a:solidFill>
                        <a:effectLst/>
                        <a:latin typeface="+mn-lt"/>
                      </a:endParaRPr>
                    </a:p>
                  </a:txBody>
                  <a:tcPr marL="46800" marR="46800" marT="36000" marB="360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tx1">
                        <a:lumMod val="65000"/>
                        <a:lumOff val="3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1" i="0" u="none" strike="noStrike" cap="none" normalizeH="0" baseline="0" dirty="0">
                          <a:ln>
                            <a:noFill/>
                          </a:ln>
                          <a:solidFill>
                            <a:schemeClr val="bg1"/>
                          </a:solidFill>
                          <a:effectLst/>
                          <a:latin typeface="+mn-lt"/>
                        </a:rPr>
                        <a:t>YTD</a:t>
                      </a:r>
                    </a:p>
                  </a:txBody>
                  <a:tcPr marL="46800" marR="46800" marT="36000" marB="360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tx1">
                        <a:lumMod val="65000"/>
                        <a:lumOff val="3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1" i="0" u="none" strike="noStrike" cap="none" normalizeH="0" baseline="0" dirty="0">
                          <a:ln>
                            <a:noFill/>
                          </a:ln>
                          <a:solidFill>
                            <a:schemeClr val="bg1"/>
                          </a:solidFill>
                          <a:effectLst/>
                          <a:latin typeface="+mn-lt"/>
                        </a:rPr>
                        <a:t>Since Launch</a:t>
                      </a:r>
                    </a:p>
                  </a:txBody>
                  <a:tcPr marL="46800" marR="46800" marT="36000" marB="360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tx1">
                        <a:lumMod val="65000"/>
                        <a:lumOff val="35000"/>
                      </a:schemeClr>
                    </a:solidFill>
                  </a:tcPr>
                </a:tc>
                <a:extLst>
                  <a:ext uri="{0D108BD9-81ED-4DB2-BD59-A6C34878D82A}">
                    <a16:rowId xmlns:a16="http://schemas.microsoft.com/office/drawing/2014/main" val="10000"/>
                  </a:ext>
                </a:extLst>
              </a:tr>
              <a:tr h="158503">
                <a:tc>
                  <a:txBody>
                    <a:bodyPr/>
                    <a:lstStyle/>
                    <a:p>
                      <a:pPr marL="0" marR="0" lvl="0" indent="0" algn="l" defTabSz="914400" rtl="0" eaLnBrk="1" fontAlgn="base" latinLnBrk="0" hangingPunct="1">
                        <a:lnSpc>
                          <a:spcPct val="100000"/>
                        </a:lnSpc>
                        <a:spcBef>
                          <a:spcPct val="50000"/>
                        </a:spcBef>
                        <a:spcAft>
                          <a:spcPct val="0"/>
                        </a:spcAft>
                        <a:buClr>
                          <a:srgbClr val="193989"/>
                        </a:buClr>
                        <a:buSzTx/>
                        <a:buFontTx/>
                        <a:buNone/>
                        <a:tabLst/>
                      </a:pPr>
                      <a:r>
                        <a:rPr kumimoji="0" lang="en-GB" sz="700" b="0" i="0" u="none" strike="noStrike" cap="none" normalizeH="0" baseline="0" dirty="0">
                          <a:ln>
                            <a:noFill/>
                          </a:ln>
                          <a:solidFill>
                            <a:schemeClr val="tx1"/>
                          </a:solidFill>
                          <a:effectLst/>
                          <a:latin typeface="+mn-lt"/>
                        </a:rPr>
                        <a:t>IDAD Balanced Fund (GBP)</a:t>
                      </a:r>
                    </a:p>
                  </a:txBody>
                  <a:tcPr marL="46800" marR="46800" marT="36000" marB="360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3.91%</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3.20%</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7.11%</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US" sz="700" b="0" i="0" u="none" strike="noStrike" kern="1200" cap="none" normalizeH="0" baseline="0" dirty="0">
                          <a:ln>
                            <a:noFill/>
                          </a:ln>
                          <a:solidFill>
                            <a:schemeClr val="tx1"/>
                          </a:solidFill>
                          <a:effectLst/>
                          <a:latin typeface="Calibri" panose="020F0502020204030204" pitchFamily="34" charset="0"/>
                          <a:ea typeface="+mn-ea"/>
                          <a:cs typeface="+mn-cs"/>
                        </a:rPr>
                        <a:t>-1.27</a:t>
                      </a: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-1.92%</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3.01%</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1"/>
                  </a:ext>
                </a:extLst>
              </a:tr>
              <a:tr h="158503">
                <a:tc>
                  <a:txBody>
                    <a:bodyPr/>
                    <a:lstStyle/>
                    <a:p>
                      <a:pPr marL="0" marR="0" lvl="0" indent="0" algn="l" defTabSz="914400" rtl="0" eaLnBrk="1" fontAlgn="base" latinLnBrk="0" hangingPunct="1">
                        <a:lnSpc>
                          <a:spcPct val="100000"/>
                        </a:lnSpc>
                        <a:spcBef>
                          <a:spcPct val="50000"/>
                        </a:spcBef>
                        <a:spcAft>
                          <a:spcPct val="0"/>
                        </a:spcAft>
                        <a:buClr>
                          <a:srgbClr val="193989"/>
                        </a:buClr>
                        <a:buSzTx/>
                        <a:buFontTx/>
                        <a:buNone/>
                        <a:tabLst/>
                      </a:pPr>
                      <a:r>
                        <a:rPr kumimoji="0" lang="en-GB" sz="700" b="0" i="0" u="none" strike="noStrike" cap="none" normalizeH="0" baseline="0" dirty="0">
                          <a:ln>
                            <a:noFill/>
                          </a:ln>
                          <a:solidFill>
                            <a:schemeClr val="tx1"/>
                          </a:solidFill>
                          <a:effectLst/>
                          <a:latin typeface="+mn-lt"/>
                        </a:rPr>
                        <a:t>Offshore Mixed Asset Balanced Sector</a:t>
                      </a:r>
                    </a:p>
                  </a:txBody>
                  <a:tcPr marL="46800" marR="46800" marT="36000" marB="3600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5.23%</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3.13%</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8.71%</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3.46%</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2.22%</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ase" latinLnBrk="0" hangingPunct="1">
                        <a:lnSpc>
                          <a:spcPct val="100000"/>
                        </a:lnSpc>
                        <a:spcBef>
                          <a:spcPct val="50000"/>
                        </a:spcBef>
                        <a:spcAft>
                          <a:spcPct val="0"/>
                        </a:spcAft>
                        <a:buClr>
                          <a:srgbClr val="193989"/>
                        </a:buClr>
                        <a:buSzTx/>
                        <a:buFontTx/>
                        <a:buNone/>
                        <a:tabLst/>
                        <a:defRPr/>
                      </a:pPr>
                      <a:r>
                        <a:rPr kumimoji="0" lang="en-GB" sz="700" b="0" i="0" u="none" strike="noStrike" kern="1200" cap="none" normalizeH="0" baseline="0" dirty="0">
                          <a:ln>
                            <a:noFill/>
                          </a:ln>
                          <a:solidFill>
                            <a:schemeClr val="tx1"/>
                          </a:solidFill>
                          <a:effectLst/>
                          <a:latin typeface="Calibri" panose="020F0502020204030204" pitchFamily="34" charset="0"/>
                          <a:ea typeface="+mn-ea"/>
                          <a:cs typeface="+mn-cs"/>
                        </a:rPr>
                        <a:t>6.69%</a:t>
                      </a:r>
                    </a:p>
                  </a:txBody>
                  <a:tcPr marL="46800" marR="46800" marT="36022" marB="3602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bl>
          </a:graphicData>
        </a:graphic>
      </p:graphicFrame>
      <p:sp>
        <p:nvSpPr>
          <p:cNvPr id="75" name="TextBox 74"/>
          <p:cNvSpPr txBox="1"/>
          <p:nvPr/>
        </p:nvSpPr>
        <p:spPr>
          <a:xfrm>
            <a:off x="2583774" y="7736401"/>
            <a:ext cx="2173993" cy="200055"/>
          </a:xfrm>
          <a:prstGeom prst="rect">
            <a:avLst/>
          </a:prstGeom>
          <a:noFill/>
        </p:spPr>
        <p:txBody>
          <a:bodyPr wrap="none" rtlCol="0">
            <a:spAutoFit/>
          </a:bodyPr>
          <a:lstStyle/>
          <a:p>
            <a:r>
              <a:rPr lang="en-GB" sz="700" dirty="0">
                <a:solidFill>
                  <a:srgbClr val="3D3D3C"/>
                </a:solidFill>
                <a:cs typeface="Lucida Sans Unicode" panose="020B0602030504020204" pitchFamily="34" charset="0"/>
              </a:rPr>
              <a:t>Source: Abacus/Offshore Mixed Asset Balanced Sector</a:t>
            </a:r>
          </a:p>
        </p:txBody>
      </p:sp>
      <p:sp>
        <p:nvSpPr>
          <p:cNvPr id="76" name="Rectangle 75">
            <a:extLst>
              <a:ext uri="{FF2B5EF4-FFF2-40B4-BE49-F238E27FC236}">
                <a16:creationId xmlns:a16="http://schemas.microsoft.com/office/drawing/2014/main" id="{71186869-2BBC-469D-B4A6-508E84A390A1}"/>
              </a:ext>
            </a:extLst>
          </p:cNvPr>
          <p:cNvSpPr/>
          <p:nvPr/>
        </p:nvSpPr>
        <p:spPr>
          <a:xfrm>
            <a:off x="11766" y="8193360"/>
            <a:ext cx="6739127" cy="1645515"/>
          </a:xfrm>
          <a:prstGeom prst="rect">
            <a:avLst/>
          </a:prstGeom>
        </p:spPr>
        <p:txBody>
          <a:bodyPr wrap="square">
            <a:spAutoFit/>
          </a:bodyPr>
          <a:lstStyle/>
          <a:p>
            <a:pPr algn="just">
              <a:lnSpc>
                <a:spcPts val="800"/>
              </a:lnSpc>
              <a:spcAft>
                <a:spcPts val="200"/>
              </a:spcAft>
            </a:pPr>
            <a:r>
              <a:rPr lang="en-GB" sz="800" dirty="0">
                <a:solidFill>
                  <a:srgbClr val="3D3D3C"/>
                </a:solidFill>
                <a:cs typeface="Lucida Sans Unicode" panose="020B0602030504020204" pitchFamily="34" charset="0"/>
              </a:rPr>
              <a:t>November was yet another extraordinary month, in an extraordinary year, for financial markets. The month began with a burst of optimism when it became clear that Joe Biden would be the next President of the US and that the Republicans would hold the Senate, with this viewed as a perfect scenario for growth companies. Technology shares surged, but this sector move proved to be short lived as news of successful vaccine trials from </a:t>
            </a:r>
            <a:r>
              <a:rPr lang="en-GB" sz="800" dirty="0" err="1">
                <a:solidFill>
                  <a:srgbClr val="3D3D3C"/>
                </a:solidFill>
                <a:cs typeface="Lucida Sans Unicode" panose="020B0602030504020204" pitchFamily="34" charset="0"/>
              </a:rPr>
              <a:t>Moderna</a:t>
            </a:r>
            <a:r>
              <a:rPr lang="en-GB" sz="800" dirty="0">
                <a:solidFill>
                  <a:srgbClr val="3D3D3C"/>
                </a:solidFill>
                <a:cs typeface="Lucida Sans Unicode" panose="020B0602030504020204" pitchFamily="34" charset="0"/>
              </a:rPr>
              <a:t> and Pfizer boosted hopes of the world returning to normal and the market rotated into economically sensitive sectors including bombed out value plays at the expense of growth companies.</a:t>
            </a:r>
          </a:p>
          <a:p>
            <a:pPr algn="just">
              <a:lnSpc>
                <a:spcPts val="800"/>
              </a:lnSpc>
              <a:spcAft>
                <a:spcPts val="200"/>
              </a:spcAft>
            </a:pPr>
            <a:r>
              <a:rPr lang="en-GB" sz="800" dirty="0">
                <a:solidFill>
                  <a:srgbClr val="3D3D3C"/>
                </a:solidFill>
                <a:cs typeface="Lucida Sans Unicode" panose="020B0602030504020204" pitchFamily="34" charset="0"/>
              </a:rPr>
              <a:t>The Global Balanced Portfolio maintains a balanced exposure to both growth and value plays through a diversified portfolio of active holdings and passive trackers so should benefit in equal measure from the general uptrend in risk assets. It achieved respectable growth of 3.91% last month, inching closer to the level it began this tumultuous year.</a:t>
            </a:r>
          </a:p>
          <a:p>
            <a:pPr algn="just">
              <a:lnSpc>
                <a:spcPts val="800"/>
              </a:lnSpc>
              <a:spcAft>
                <a:spcPts val="200"/>
              </a:spcAft>
            </a:pPr>
            <a:r>
              <a:rPr lang="en-GB" sz="800" dirty="0">
                <a:solidFill>
                  <a:srgbClr val="3D3D3C"/>
                </a:solidFill>
                <a:cs typeface="Lucida Sans Unicode" panose="020B0602030504020204" pitchFamily="34" charset="0"/>
              </a:rPr>
              <a:t>You may be forgiven looking at the strong gains from equity markets for thinking that the world was getting back to normal. This is far from the case as the virus continues to devastate large swathes of the global economy. But markets always look forward and investors are anticipating 2021 as the year when the world eventually gets back to normal and that monetary and fiscal largesse can provide the necessary back stop until the good news comes as vaccines are deployed. Expect a choppy end to the year, but your managers side with the consensus view that financial assets have a good chance of delivering strong positive returns next year.</a:t>
            </a:r>
          </a:p>
          <a:p>
            <a:pPr algn="r">
              <a:lnSpc>
                <a:spcPts val="800"/>
              </a:lnSpc>
              <a:spcAft>
                <a:spcPts val="300"/>
              </a:spcAft>
            </a:pPr>
            <a:r>
              <a:rPr lang="en-GB" sz="800" dirty="0">
                <a:solidFill>
                  <a:srgbClr val="3D3D3C"/>
                </a:solidFill>
                <a:cs typeface="Lucida Sans Unicode" panose="020B0602030504020204" pitchFamily="34" charset="0"/>
              </a:rPr>
              <a:t>Source: IDAD/Bloomberg</a:t>
            </a:r>
          </a:p>
        </p:txBody>
      </p:sp>
      <p:pic>
        <p:nvPicPr>
          <p:cNvPr id="11" name="Picture 10">
            <a:extLst>
              <a:ext uri="{FF2B5EF4-FFF2-40B4-BE49-F238E27FC236}">
                <a16:creationId xmlns:a16="http://schemas.microsoft.com/office/drawing/2014/main" id="{AAD25CE3-71B6-426F-91F0-4F8844AEB588}"/>
              </a:ext>
            </a:extLst>
          </p:cNvPr>
          <p:cNvPicPr>
            <a:picLocks noChangeAspect="1"/>
          </p:cNvPicPr>
          <p:nvPr/>
        </p:nvPicPr>
        <p:blipFill>
          <a:blip r:embed="rId8"/>
          <a:stretch>
            <a:fillRect/>
          </a:stretch>
        </p:blipFill>
        <p:spPr>
          <a:xfrm>
            <a:off x="86888" y="5381392"/>
            <a:ext cx="4785775" cy="1786283"/>
          </a:xfrm>
          <a:prstGeom prst="rect">
            <a:avLst/>
          </a:prstGeom>
        </p:spPr>
      </p:pic>
    </p:spTree>
    <p:extLst>
      <p:ext uri="{BB962C8B-B14F-4D97-AF65-F5344CB8AC3E}">
        <p14:creationId xmlns:p14="http://schemas.microsoft.com/office/powerpoint/2010/main" val="4216304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
          <a:srcRect l="3180"/>
          <a:stretch/>
        </p:blipFill>
        <p:spPr>
          <a:xfrm>
            <a:off x="44624" y="2830374"/>
            <a:ext cx="4385705" cy="1042506"/>
          </a:xfrm>
          <a:prstGeom prst="rect">
            <a:avLst/>
          </a:prstGeom>
        </p:spPr>
      </p:pic>
      <p:sp>
        <p:nvSpPr>
          <p:cNvPr id="9" name="Rectangle 2"/>
          <p:cNvSpPr>
            <a:spLocks noChangeArrowheads="1"/>
          </p:cNvSpPr>
          <p:nvPr/>
        </p:nvSpPr>
        <p:spPr bwMode="auto">
          <a:xfrm>
            <a:off x="0" y="1321186"/>
            <a:ext cx="4337719" cy="274166"/>
          </a:xfrm>
          <a:prstGeom prst="rect">
            <a:avLst/>
          </a:prstGeom>
          <a:solidFill>
            <a:schemeClr val="tx1">
              <a:lumMod val="65000"/>
              <a:lumOff val="35000"/>
            </a:schemeClr>
          </a:solidFill>
          <a:ln w="9525">
            <a:noFill/>
            <a:miter lim="800000"/>
            <a:headEnd/>
            <a:tailEnd/>
          </a:ln>
        </p:spPr>
        <p:txBody>
          <a:bodyPr lIns="91434" tIns="45718" rIns="91434" bIns="45718" anchor="ctr"/>
          <a:lstStyle/>
          <a:p>
            <a:r>
              <a:rPr lang="en-US" sz="1200" b="1" dirty="0">
                <a:solidFill>
                  <a:schemeClr val="bg1"/>
                </a:solidFill>
                <a:latin typeface="+mj-lt"/>
                <a:ea typeface="Verdana" pitchFamily="34" charset="0"/>
                <a:cs typeface="Verdana" pitchFamily="34" charset="0"/>
              </a:rPr>
              <a:t>Risk &amp; Reward</a:t>
            </a:r>
            <a:endParaRPr lang="en-GB" sz="900" b="1" dirty="0">
              <a:solidFill>
                <a:schemeClr val="bg1"/>
              </a:solidFill>
              <a:latin typeface="+mj-lt"/>
              <a:ea typeface="Verdana" pitchFamily="34" charset="0"/>
              <a:cs typeface="Verdana" pitchFamily="34" charset="0"/>
            </a:endParaRPr>
          </a:p>
        </p:txBody>
      </p:sp>
      <p:sp>
        <p:nvSpPr>
          <p:cNvPr id="10" name="Rectangle 2"/>
          <p:cNvSpPr>
            <a:spLocks noChangeArrowheads="1"/>
          </p:cNvSpPr>
          <p:nvPr/>
        </p:nvSpPr>
        <p:spPr bwMode="auto">
          <a:xfrm>
            <a:off x="-372" y="3888784"/>
            <a:ext cx="4337719" cy="274166"/>
          </a:xfrm>
          <a:prstGeom prst="rect">
            <a:avLst/>
          </a:prstGeom>
          <a:solidFill>
            <a:schemeClr val="tx1">
              <a:lumMod val="65000"/>
              <a:lumOff val="35000"/>
            </a:schemeClr>
          </a:solidFill>
          <a:ln w="9525">
            <a:noFill/>
            <a:miter lim="800000"/>
            <a:headEnd/>
            <a:tailEnd/>
          </a:ln>
        </p:spPr>
        <p:txBody>
          <a:bodyPr lIns="91434" tIns="45718" rIns="91434" bIns="45718" anchor="ctr"/>
          <a:lstStyle/>
          <a:p>
            <a:r>
              <a:rPr lang="en-US" sz="1200" b="1" dirty="0">
                <a:solidFill>
                  <a:schemeClr val="bg1"/>
                </a:solidFill>
                <a:latin typeface="+mj-lt"/>
                <a:ea typeface="Verdana" pitchFamily="34" charset="0"/>
                <a:cs typeface="Verdana" pitchFamily="34" charset="0"/>
              </a:rPr>
              <a:t>Asset Allocation</a:t>
            </a:r>
            <a:endParaRPr lang="en-GB" sz="900" b="1" dirty="0">
              <a:solidFill>
                <a:schemeClr val="bg1"/>
              </a:solidFill>
              <a:latin typeface="+mj-lt"/>
              <a:ea typeface="Verdana" pitchFamily="34" charset="0"/>
              <a:cs typeface="Verdana" pitchFamily="34" charset="0"/>
            </a:endParaRPr>
          </a:p>
        </p:txBody>
      </p:sp>
      <p:sp>
        <p:nvSpPr>
          <p:cNvPr id="12" name="TextBox 11"/>
          <p:cNvSpPr txBox="1"/>
          <p:nvPr/>
        </p:nvSpPr>
        <p:spPr>
          <a:xfrm>
            <a:off x="2996952" y="6784558"/>
            <a:ext cx="1440160" cy="184666"/>
          </a:xfrm>
          <a:prstGeom prst="rect">
            <a:avLst/>
          </a:prstGeom>
          <a:noFill/>
        </p:spPr>
        <p:txBody>
          <a:bodyPr wrap="square" rtlCol="0">
            <a:spAutoFit/>
          </a:bodyPr>
          <a:lstStyle/>
          <a:p>
            <a:r>
              <a:rPr lang="en-GB" sz="600" dirty="0"/>
              <a:t>Source: Abacus/8AM GLOBAL </a:t>
            </a:r>
            <a:endParaRPr lang="en-GB" sz="700" dirty="0"/>
          </a:p>
        </p:txBody>
      </p:sp>
      <p:sp>
        <p:nvSpPr>
          <p:cNvPr id="21" name="Rectangle 20"/>
          <p:cNvSpPr/>
          <p:nvPr/>
        </p:nvSpPr>
        <p:spPr>
          <a:xfrm>
            <a:off x="0" y="1592195"/>
            <a:ext cx="4337347" cy="1025493"/>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1200"/>
              </a:spcBef>
            </a:pPr>
            <a:r>
              <a:rPr lang="en-GB" sz="800" dirty="0">
                <a:solidFill>
                  <a:srgbClr val="3D3D3C"/>
                </a:solidFill>
                <a:cs typeface="Lucida Sans Unicode" panose="020B0602030504020204" pitchFamily="34" charset="0"/>
              </a:rPr>
              <a:t>Traditional investment styles offer fixed asset allocation and variable volatility. 8AM Global prefers to offer investors fixed volatility (within a pre-set range) and variable asset allocation. In this way the investor remains within a risk band that has been chosen from the outset and the manager will adjust the asset allocation to ensure that this remains the case. </a:t>
            </a:r>
            <a:br>
              <a:rPr lang="en-GB" sz="800" dirty="0">
                <a:solidFill>
                  <a:srgbClr val="3D3D3C"/>
                </a:solidFill>
                <a:cs typeface="Lucida Sans Unicode" panose="020B0602030504020204" pitchFamily="34" charset="0"/>
              </a:rPr>
            </a:br>
            <a:br>
              <a:rPr lang="en-GB" sz="800" dirty="0">
                <a:solidFill>
                  <a:srgbClr val="3D3D3C"/>
                </a:solidFill>
                <a:cs typeface="Lucida Sans Unicode" panose="020B0602030504020204" pitchFamily="34" charset="0"/>
              </a:rPr>
            </a:br>
            <a:r>
              <a:rPr lang="en-GB" sz="800" dirty="0">
                <a:solidFill>
                  <a:srgbClr val="3D3D3C"/>
                </a:solidFill>
                <a:cs typeface="Lucida Sans Unicode" panose="020B0602030504020204" pitchFamily="34" charset="0"/>
              </a:rPr>
              <a:t>The portfolio is suitable for an investor with a time horizon in excess of five years and who understands the risks and rewards of equity and bond investment.</a:t>
            </a:r>
            <a:endParaRPr lang="en-GB" sz="800" dirty="0">
              <a:solidFill>
                <a:srgbClr val="3D3D3C"/>
              </a:solidFill>
              <a:effectLst/>
              <a:cs typeface="Lucida Sans Unicode" panose="020B0602030504020204" pitchFamily="34" charset="0"/>
            </a:endParaRPr>
          </a:p>
        </p:txBody>
      </p:sp>
      <p:cxnSp>
        <p:nvCxnSpPr>
          <p:cNvPr id="24" name="Straight Connector 23"/>
          <p:cNvCxnSpPr>
            <a:cxnSpLocks/>
          </p:cNvCxnSpPr>
          <p:nvPr/>
        </p:nvCxnSpPr>
        <p:spPr>
          <a:xfrm>
            <a:off x="0" y="2960161"/>
            <a:ext cx="4337347" cy="0"/>
          </a:xfrm>
          <a:prstGeom prst="line">
            <a:avLst/>
          </a:prstGeom>
          <a:ln w="38100">
            <a:solidFill>
              <a:srgbClr val="3D3D3C"/>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cxnSpLocks/>
          </p:cNvCxnSpPr>
          <p:nvPr/>
        </p:nvCxnSpPr>
        <p:spPr>
          <a:xfrm>
            <a:off x="0" y="3620797"/>
            <a:ext cx="4337347" cy="0"/>
          </a:xfrm>
          <a:prstGeom prst="line">
            <a:avLst/>
          </a:prstGeom>
          <a:ln w="38100">
            <a:solidFill>
              <a:srgbClr val="3D3D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cxnSpLocks/>
            <a:stCxn id="27" idx="0"/>
            <a:endCxn id="42" idx="3"/>
          </p:cNvCxnSpPr>
          <p:nvPr/>
        </p:nvCxnSpPr>
        <p:spPr>
          <a:xfrm flipH="1">
            <a:off x="1521350" y="2950165"/>
            <a:ext cx="1592" cy="570373"/>
          </a:xfrm>
          <a:prstGeom prst="line">
            <a:avLst/>
          </a:prstGeom>
          <a:ln w="38100">
            <a:solidFill>
              <a:srgbClr val="3D3D3C"/>
            </a:solidFill>
            <a:prstDash val="solid"/>
          </a:ln>
        </p:spPr>
        <p:style>
          <a:lnRef idx="1">
            <a:schemeClr val="accent1"/>
          </a:lnRef>
          <a:fillRef idx="0">
            <a:schemeClr val="accent1"/>
          </a:fillRef>
          <a:effectRef idx="0">
            <a:schemeClr val="accent1"/>
          </a:effectRef>
          <a:fontRef idx="minor">
            <a:schemeClr val="tx1"/>
          </a:fontRef>
        </p:style>
      </p:cxnSp>
      <p:sp>
        <p:nvSpPr>
          <p:cNvPr id="27" name="Isosceles Triangle 26"/>
          <p:cNvSpPr/>
          <p:nvPr/>
        </p:nvSpPr>
        <p:spPr>
          <a:xfrm>
            <a:off x="1457058" y="2950165"/>
            <a:ext cx="131767" cy="123217"/>
          </a:xfrm>
          <a:prstGeom prst="triangle">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p:cNvSpPr txBox="1"/>
          <p:nvPr/>
        </p:nvSpPr>
        <p:spPr>
          <a:xfrm>
            <a:off x="1291615" y="3560296"/>
            <a:ext cx="464662" cy="338554"/>
          </a:xfrm>
          <a:prstGeom prst="rect">
            <a:avLst/>
          </a:prstGeom>
          <a:noFill/>
          <a:ln>
            <a:noFill/>
          </a:ln>
        </p:spPr>
        <p:txBody>
          <a:bodyPr wrap="square" rtlCol="0">
            <a:spAutoFit/>
          </a:bodyPr>
          <a:lstStyle/>
          <a:p>
            <a:r>
              <a:rPr lang="en-GB" sz="1600" b="1" dirty="0"/>
              <a:t>8.0</a:t>
            </a:r>
            <a:endParaRPr lang="en-GB" sz="1400" b="1" dirty="0"/>
          </a:p>
        </p:txBody>
      </p:sp>
      <p:sp>
        <p:nvSpPr>
          <p:cNvPr id="30" name="TextBox 29"/>
          <p:cNvSpPr txBox="1"/>
          <p:nvPr/>
        </p:nvSpPr>
        <p:spPr>
          <a:xfrm>
            <a:off x="1310974" y="2676738"/>
            <a:ext cx="462992" cy="338554"/>
          </a:xfrm>
          <a:prstGeom prst="rect">
            <a:avLst/>
          </a:prstGeom>
          <a:noFill/>
        </p:spPr>
        <p:txBody>
          <a:bodyPr wrap="square" rtlCol="0">
            <a:spAutoFit/>
          </a:bodyPr>
          <a:lstStyle/>
          <a:p>
            <a:r>
              <a:rPr lang="en-GB" sz="1600" b="1" dirty="0"/>
              <a:t>9.5</a:t>
            </a:r>
            <a:endParaRPr lang="en-GB" sz="1400" b="1" dirty="0"/>
          </a:p>
        </p:txBody>
      </p:sp>
      <p:sp>
        <p:nvSpPr>
          <p:cNvPr id="31" name="Rounded Rectangle 29"/>
          <p:cNvSpPr/>
          <p:nvPr/>
        </p:nvSpPr>
        <p:spPr>
          <a:xfrm>
            <a:off x="332656" y="2848524"/>
            <a:ext cx="1035256" cy="870543"/>
          </a:xfrm>
          <a:prstGeom prst="roundRect">
            <a:avLst/>
          </a:prstGeom>
          <a:solidFill>
            <a:srgbClr val="A7C7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a:off x="1628800" y="2985222"/>
            <a:ext cx="2664158" cy="630942"/>
          </a:xfrm>
          <a:prstGeom prst="rect">
            <a:avLst/>
          </a:prstGeom>
          <a:noFill/>
        </p:spPr>
        <p:txBody>
          <a:bodyPr wrap="square" rtlCol="0">
            <a:spAutoFit/>
          </a:bodyPr>
          <a:lstStyle/>
          <a:p>
            <a:r>
              <a:rPr lang="en-GB" sz="700" b="1" dirty="0">
                <a:cs typeface="Lucida Sans Unicode" panose="020B0602030504020204" pitchFamily="34" charset="0"/>
              </a:rPr>
              <a:t>8AM’s investment process actively changes asset allocations within the portfolio in order to keep the level of volatility between discrete bands with defined upper and lower tolerances. This ensures that the portfolio remains exposed to a controlled level of market volatility as selected by the investor at the outset.</a:t>
            </a:r>
            <a:endParaRPr lang="en-GB" sz="700" b="1" dirty="0">
              <a:effectLst/>
              <a:cs typeface="Lucida Sans Unicode" panose="020B0602030504020204" pitchFamily="34" charset="0"/>
            </a:endParaRPr>
          </a:p>
        </p:txBody>
      </p:sp>
      <p:sp>
        <p:nvSpPr>
          <p:cNvPr id="35" name="TextBox 34"/>
          <p:cNvSpPr txBox="1"/>
          <p:nvPr/>
        </p:nvSpPr>
        <p:spPr>
          <a:xfrm>
            <a:off x="2955824" y="3613626"/>
            <a:ext cx="1543042" cy="184666"/>
          </a:xfrm>
          <a:prstGeom prst="rect">
            <a:avLst/>
          </a:prstGeom>
          <a:noFill/>
        </p:spPr>
        <p:txBody>
          <a:bodyPr wrap="square" rtlCol="0">
            <a:spAutoFit/>
          </a:bodyPr>
          <a:lstStyle/>
          <a:p>
            <a:r>
              <a:rPr lang="en-GB" sz="600" dirty="0"/>
              <a:t>*Graph used for illustrative purposes only</a:t>
            </a:r>
            <a:endParaRPr lang="en-GB" sz="700" dirty="0"/>
          </a:p>
        </p:txBody>
      </p:sp>
      <p:sp>
        <p:nvSpPr>
          <p:cNvPr id="42" name="Isosceles Triangle 41"/>
          <p:cNvSpPr/>
          <p:nvPr/>
        </p:nvSpPr>
        <p:spPr>
          <a:xfrm rot="10800000">
            <a:off x="1455467" y="3520538"/>
            <a:ext cx="131767" cy="123217"/>
          </a:xfrm>
          <a:prstGeom prst="triangle">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p:nvSpPr>
        <p:spPr>
          <a:xfrm>
            <a:off x="0" y="8741548"/>
            <a:ext cx="6858000" cy="1107996"/>
          </a:xfrm>
          <a:prstGeom prst="rect">
            <a:avLst/>
          </a:prstGeom>
        </p:spPr>
        <p:txBody>
          <a:bodyPr wrap="square">
            <a:spAutoFit/>
          </a:bodyPr>
          <a:lstStyle/>
          <a:p>
            <a:pPr algn="just"/>
            <a:r>
              <a:rPr lang="en-GB" sz="600" dirty="0"/>
              <a:t>This document is intended for Professional Advisers and Intermediary use only. This document which is issued by IDAD Limited, does not constitute an offer to invest in the Fund, and any decision to invest must be based solely on information contained in the offering documents. Copies of the offering documents, documents constituting the Fund and the latest financial statements for the Fund may be obtained free of charge from the Promoter at the address set out above. It should be remembered that the value of shares in the Fund and the income produced by them could fall as well as rise. Investors may not get back the value of their original investment. The Fund is not subject to the benefit of any compensation arrangements.</a:t>
            </a:r>
          </a:p>
          <a:p>
            <a:pPr algn="just"/>
            <a:br>
              <a:rPr lang="en-GB" sz="600" dirty="0"/>
            </a:br>
            <a:r>
              <a:rPr lang="en-GB" sz="600" dirty="0"/>
              <a:t>The Manager is a holder of a Financial Services Licence issued under section 7 of the Financial Services Act 2008 and is licensed by the Isle of Man Financial Services Authority. The investments are advised upon and managed by 8AM Global LLP, which is authorised and regulated by the Financial Conduct Authority. IDAD Limited is the Promoter of the Fund and is authorised and regulated by the Financial Conduct Authority FCA FRN 740499. The Fiduciary Custodian is licensed by the Jersey Financial Services Commission to provide custody services to collective investment schemes and is approved to act as fiduciary custodian to the Fund. In granting permission for the Manager to manage the Fund, the Isle of Man Financial Services Authority has reviewed the constitutional documents but has not commented on, nor is it required to comment on, the investment objectives or strategies of the Fund or its suitability for any investor or class of investor. Potential investors should be aware that past performance is not an indicator of future performance and that historic performance does not take account of any early exit charges that could apply in the event of a withdrawal being made within 5 years of investing.</a:t>
            </a:r>
          </a:p>
        </p:txBody>
      </p:sp>
      <p:sp>
        <p:nvSpPr>
          <p:cNvPr id="36" name="TextBox 35"/>
          <p:cNvSpPr txBox="1"/>
          <p:nvPr/>
        </p:nvSpPr>
        <p:spPr>
          <a:xfrm>
            <a:off x="509999" y="3195424"/>
            <a:ext cx="640834" cy="369332"/>
          </a:xfrm>
          <a:prstGeom prst="rect">
            <a:avLst/>
          </a:prstGeom>
          <a:noFill/>
        </p:spPr>
        <p:txBody>
          <a:bodyPr wrap="square" rtlCol="0">
            <a:spAutoFit/>
          </a:bodyPr>
          <a:lstStyle/>
          <a:p>
            <a:r>
              <a:rPr lang="en-GB" b="1" dirty="0">
                <a:solidFill>
                  <a:srgbClr val="3D3D3C"/>
                </a:solidFill>
              </a:rPr>
              <a:t>6/10</a:t>
            </a:r>
          </a:p>
        </p:txBody>
      </p:sp>
      <p:sp>
        <p:nvSpPr>
          <p:cNvPr id="37" name="TextBox 36"/>
          <p:cNvSpPr txBox="1"/>
          <p:nvPr/>
        </p:nvSpPr>
        <p:spPr>
          <a:xfrm>
            <a:off x="339959" y="3022514"/>
            <a:ext cx="1292848" cy="307777"/>
          </a:xfrm>
          <a:prstGeom prst="rect">
            <a:avLst/>
          </a:prstGeom>
          <a:noFill/>
        </p:spPr>
        <p:txBody>
          <a:bodyPr wrap="square" rtlCol="0">
            <a:spAutoFit/>
          </a:bodyPr>
          <a:lstStyle/>
          <a:p>
            <a:r>
              <a:rPr lang="en-GB" sz="1400" dirty="0">
                <a:solidFill>
                  <a:srgbClr val="3D3D3C"/>
                </a:solidFill>
              </a:rPr>
              <a:t>Risk Profile</a:t>
            </a:r>
          </a:p>
        </p:txBody>
      </p:sp>
      <p:pic>
        <p:nvPicPr>
          <p:cNvPr id="32" name="Picture 31"/>
          <p:cNvPicPr>
            <a:picLocks noChangeAspect="1"/>
          </p:cNvPicPr>
          <p:nvPr/>
        </p:nvPicPr>
        <p:blipFill rotWithShape="1">
          <a:blip r:embed="rId4" cstate="print">
            <a:extLst>
              <a:ext uri="{28A0092B-C50C-407E-A947-70E740481C1C}">
                <a14:useLocalDpi xmlns:a14="http://schemas.microsoft.com/office/drawing/2010/main" val="0"/>
              </a:ext>
            </a:extLst>
          </a:blip>
          <a:srcRect r="22618" b="21635"/>
          <a:stretch/>
        </p:blipFill>
        <p:spPr>
          <a:xfrm>
            <a:off x="-5656" y="-24709"/>
            <a:ext cx="5306864" cy="945261"/>
          </a:xfrm>
          <a:prstGeom prst="rect">
            <a:avLst/>
          </a:prstGeom>
        </p:spPr>
      </p:pic>
      <p:sp>
        <p:nvSpPr>
          <p:cNvPr id="33" name="Rectangle 2"/>
          <p:cNvSpPr>
            <a:spLocks noChangeArrowheads="1"/>
          </p:cNvSpPr>
          <p:nvPr/>
        </p:nvSpPr>
        <p:spPr bwMode="auto">
          <a:xfrm>
            <a:off x="0" y="920552"/>
            <a:ext cx="6858000" cy="357190"/>
          </a:xfrm>
          <a:prstGeom prst="rect">
            <a:avLst/>
          </a:prstGeom>
          <a:solidFill>
            <a:schemeClr val="tx1">
              <a:lumMod val="65000"/>
              <a:lumOff val="35000"/>
            </a:schemeClr>
          </a:solidFill>
          <a:ln w="9525">
            <a:noFill/>
            <a:miter lim="800000"/>
            <a:headEnd/>
            <a:tailEnd/>
          </a:ln>
        </p:spPr>
        <p:txBody>
          <a:bodyPr lIns="91434" tIns="45718" rIns="91434" bIns="45718" anchor="ctr"/>
          <a:lstStyle/>
          <a:p>
            <a:r>
              <a:rPr lang="en-US" sz="1200" b="1" dirty="0">
                <a:solidFill>
                  <a:schemeClr val="bg1"/>
                </a:solidFill>
                <a:latin typeface="Verdana" pitchFamily="34" charset="0"/>
                <a:ea typeface="Verdana" pitchFamily="34" charset="0"/>
                <a:cs typeface="Verdana" pitchFamily="34" charset="0"/>
              </a:rPr>
              <a:t>The Global Balanced Portfolio Ordinary GBP </a:t>
            </a:r>
            <a:endParaRPr lang="en-GB" sz="900" b="1" dirty="0">
              <a:solidFill>
                <a:schemeClr val="bg1"/>
              </a:solidFill>
              <a:latin typeface="Verdana" pitchFamily="34" charset="0"/>
              <a:ea typeface="Verdana" pitchFamily="34" charset="0"/>
              <a:cs typeface="Verdana" pitchFamily="34" charset="0"/>
            </a:endParaRPr>
          </a:p>
        </p:txBody>
      </p:sp>
      <p:pic>
        <p:nvPicPr>
          <p:cNvPr id="38" name="Picture 37"/>
          <p:cNvPicPr>
            <a:picLocks noChangeAspect="1"/>
          </p:cNvPicPr>
          <p:nvPr/>
        </p:nvPicPr>
        <p:blipFill>
          <a:blip r:embed="rId5" cstate="print">
            <a:extLst>
              <a:ext uri="{BEBA8EAE-BF5A-486C-A8C5-ECC9F3942E4B}">
                <a14:imgProps xmlns:a14="http://schemas.microsoft.com/office/drawing/2010/main">
                  <a14:imgLayer r:embed="rId6">
                    <a14:imgEffect>
                      <a14:backgroundRemoval t="9951" b="89979" l="3006" r="98349">
                        <a14:foregroundMark x1="46232" y1="46295" x2="46232" y2="46295"/>
                        <a14:foregroundMark x1="61092" y1="46789" x2="62532" y2="49118"/>
                        <a14:foregroundMark x1="75741" y1="46577" x2="76969" y2="52223"/>
                      </a14:backgroundRemoval>
                    </a14:imgEffect>
                  </a14:imgLayer>
                </a14:imgProps>
              </a:ext>
              <a:ext uri="{28A0092B-C50C-407E-A947-70E740481C1C}">
                <a14:useLocalDpi xmlns:a14="http://schemas.microsoft.com/office/drawing/2010/main" val="0"/>
              </a:ext>
            </a:extLst>
          </a:blip>
          <a:stretch>
            <a:fillRect/>
          </a:stretch>
        </p:blipFill>
        <p:spPr>
          <a:xfrm>
            <a:off x="5322933" y="36498"/>
            <a:ext cx="1418435" cy="850942"/>
          </a:xfrm>
          <a:prstGeom prst="rect">
            <a:avLst/>
          </a:prstGeom>
        </p:spPr>
      </p:pic>
      <p:sp>
        <p:nvSpPr>
          <p:cNvPr id="39" name="Rectangle 38"/>
          <p:cNvSpPr/>
          <p:nvPr/>
        </p:nvSpPr>
        <p:spPr>
          <a:xfrm>
            <a:off x="-5656" y="7374207"/>
            <a:ext cx="6863656" cy="1275992"/>
          </a:xfrm>
          <a:prstGeom prst="rect">
            <a:avLst/>
          </a:prstGeom>
          <a:solidFill>
            <a:schemeClr val="bg1">
              <a:lumMod val="85000"/>
            </a:schemeClr>
          </a:solidFill>
          <a:ln w="9525">
            <a:noFill/>
            <a:miter lim="800000"/>
            <a:headEnd/>
            <a:tailEnd/>
          </a:ln>
        </p:spPr>
        <p:txBody>
          <a:bodyPr lIns="91434" tIns="45718" rIns="91434" bIns="45718"/>
          <a:lstStyle/>
          <a:p>
            <a:pPr algn="just">
              <a:spcAft>
                <a:spcPts val="600"/>
              </a:spcAft>
              <a:tabLst>
                <a:tab pos="1161976" algn="l"/>
              </a:tabLst>
            </a:pPr>
            <a:endParaRPr lang="en-GB" sz="1100" b="1">
              <a:solidFill>
                <a:srgbClr val="3C3C3B"/>
              </a:solidFill>
              <a:latin typeface="+mj-lt"/>
              <a:ea typeface="Verdana" panose="020B0604030504040204" pitchFamily="34" charset="0"/>
              <a:cs typeface="Verdana" panose="020B0604030504040204" pitchFamily="34" charset="0"/>
            </a:endParaRPr>
          </a:p>
        </p:txBody>
      </p:sp>
      <p:sp>
        <p:nvSpPr>
          <p:cNvPr id="41" name="Rectangle 40"/>
          <p:cNvSpPr/>
          <p:nvPr/>
        </p:nvSpPr>
        <p:spPr>
          <a:xfrm>
            <a:off x="132833" y="7376526"/>
            <a:ext cx="1495967" cy="12736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700" b="1" dirty="0">
                <a:solidFill>
                  <a:schemeClr val="tx1"/>
                </a:solidFill>
                <a:latin typeface="+mj-lt"/>
                <a:cs typeface="Lucida Sans Unicode" panose="020B0602030504020204" pitchFamily="34" charset="0"/>
              </a:rPr>
              <a:t>Investment Manager</a:t>
            </a:r>
          </a:p>
          <a:p>
            <a:r>
              <a:rPr lang="en-GB" sz="700" dirty="0">
                <a:solidFill>
                  <a:schemeClr val="tx1"/>
                </a:solidFill>
                <a:latin typeface="+mj-lt"/>
                <a:cs typeface="Lucida Sans Unicode" panose="020B0602030504020204" pitchFamily="34" charset="0"/>
              </a:rPr>
              <a:t>8AM GLOBAL LLP</a:t>
            </a:r>
          </a:p>
          <a:p>
            <a:r>
              <a:rPr lang="en-GB" sz="700" dirty="0">
                <a:solidFill>
                  <a:schemeClr val="tx1"/>
                </a:solidFill>
                <a:latin typeface="+mj-lt"/>
                <a:cs typeface="Lucida Sans Unicode" panose="020B0602030504020204" pitchFamily="34" charset="0"/>
              </a:rPr>
              <a:t>The Thatched Office</a:t>
            </a:r>
          </a:p>
          <a:p>
            <a:r>
              <a:rPr lang="en-GB" sz="700" dirty="0" err="1">
                <a:solidFill>
                  <a:schemeClr val="tx1"/>
                </a:solidFill>
                <a:latin typeface="+mj-lt"/>
                <a:cs typeface="Lucida Sans Unicode" panose="020B0602030504020204" pitchFamily="34" charset="0"/>
              </a:rPr>
              <a:t>Kimpton</a:t>
            </a:r>
            <a:endParaRPr lang="en-GB" sz="700" dirty="0">
              <a:solidFill>
                <a:schemeClr val="tx1"/>
              </a:solidFill>
              <a:latin typeface="+mj-lt"/>
              <a:cs typeface="Lucida Sans Unicode" panose="020B0602030504020204" pitchFamily="34" charset="0"/>
            </a:endParaRPr>
          </a:p>
          <a:p>
            <a:r>
              <a:rPr lang="en-GB" sz="700" dirty="0">
                <a:solidFill>
                  <a:schemeClr val="tx1"/>
                </a:solidFill>
                <a:latin typeface="+mj-lt"/>
                <a:cs typeface="Lucida Sans Unicode" panose="020B0602030504020204" pitchFamily="34" charset="0"/>
              </a:rPr>
              <a:t>Andover, Hampshire</a:t>
            </a:r>
          </a:p>
          <a:p>
            <a:r>
              <a:rPr lang="en-GB" sz="700" dirty="0">
                <a:solidFill>
                  <a:schemeClr val="tx1"/>
                </a:solidFill>
                <a:latin typeface="+mj-lt"/>
                <a:cs typeface="Lucida Sans Unicode" panose="020B0602030504020204" pitchFamily="34" charset="0"/>
              </a:rPr>
              <a:t>SP11 8PG</a:t>
            </a:r>
            <a:br>
              <a:rPr lang="en-GB" sz="700" dirty="0">
                <a:solidFill>
                  <a:schemeClr val="tx1"/>
                </a:solidFill>
                <a:latin typeface="+mj-lt"/>
                <a:cs typeface="Lucida Sans Unicode" panose="020B0602030504020204" pitchFamily="34" charset="0"/>
              </a:rPr>
            </a:br>
            <a:endParaRPr lang="en-GB" sz="700" dirty="0">
              <a:solidFill>
                <a:schemeClr val="tx1"/>
              </a:solidFill>
              <a:latin typeface="+mj-lt"/>
              <a:cs typeface="Lucida Sans Unicode" panose="020B0602030504020204" pitchFamily="34" charset="0"/>
            </a:endParaRPr>
          </a:p>
          <a:p>
            <a:r>
              <a:rPr lang="en-GB" sz="700" dirty="0">
                <a:solidFill>
                  <a:schemeClr val="tx1"/>
                </a:solidFill>
                <a:latin typeface="+mj-lt"/>
                <a:cs typeface="Lucida Sans Unicode" panose="020B0602030504020204" pitchFamily="34" charset="0"/>
              </a:rPr>
              <a:t>Phone: +44 (0) 1424 777600</a:t>
            </a:r>
          </a:p>
          <a:p>
            <a:r>
              <a:rPr lang="en-GB" sz="700" dirty="0">
                <a:solidFill>
                  <a:schemeClr val="tx1"/>
                </a:solidFill>
                <a:latin typeface="+mj-lt"/>
                <a:cs typeface="Lucida Sans Unicode" panose="020B0602030504020204" pitchFamily="34" charset="0"/>
              </a:rPr>
              <a:t>Email: ash.weston@8amglobal.com</a:t>
            </a:r>
            <a:br>
              <a:rPr lang="en-GB" sz="700" dirty="0">
                <a:solidFill>
                  <a:schemeClr val="tx1"/>
                </a:solidFill>
                <a:latin typeface="+mj-lt"/>
                <a:cs typeface="Lucida Sans Unicode" panose="020B0602030504020204" pitchFamily="34" charset="0"/>
              </a:rPr>
            </a:br>
            <a:r>
              <a:rPr lang="en-GB" sz="700" dirty="0">
                <a:solidFill>
                  <a:schemeClr val="tx1"/>
                </a:solidFill>
                <a:latin typeface="+mj-lt"/>
                <a:cs typeface="Lucida Sans Unicode" panose="020B0602030504020204" pitchFamily="34" charset="0"/>
              </a:rPr>
              <a:t>www.8amglobal.com</a:t>
            </a:r>
          </a:p>
        </p:txBody>
      </p:sp>
      <p:sp>
        <p:nvSpPr>
          <p:cNvPr id="43" name="Rectangle 42"/>
          <p:cNvSpPr/>
          <p:nvPr/>
        </p:nvSpPr>
        <p:spPr>
          <a:xfrm>
            <a:off x="1973995" y="7376525"/>
            <a:ext cx="1310989" cy="12736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700" b="1" dirty="0">
                <a:solidFill>
                  <a:schemeClr val="tx1"/>
                </a:solidFill>
                <a:latin typeface="+mj-lt"/>
                <a:cs typeface="Lucida Sans Unicode" panose="020B0602030504020204" pitchFamily="34" charset="0"/>
              </a:rPr>
              <a:t>Promoter</a:t>
            </a:r>
          </a:p>
          <a:p>
            <a:r>
              <a:rPr lang="en-GB" sz="700" dirty="0">
                <a:solidFill>
                  <a:schemeClr val="tx1"/>
                </a:solidFill>
                <a:latin typeface="+mj-lt"/>
                <a:cs typeface="Lucida Sans Unicode" panose="020B0602030504020204" pitchFamily="34" charset="0"/>
              </a:rPr>
              <a:t>IDAD Limited</a:t>
            </a:r>
          </a:p>
          <a:p>
            <a:r>
              <a:rPr lang="en-GB" sz="700" dirty="0">
                <a:solidFill>
                  <a:schemeClr val="tx1"/>
                </a:solidFill>
                <a:latin typeface="+mj-lt"/>
                <a:cs typeface="Lucida Sans Unicode" panose="020B0602030504020204" pitchFamily="34" charset="0"/>
              </a:rPr>
              <a:t>2 </a:t>
            </a:r>
            <a:r>
              <a:rPr lang="en-GB" sz="700" dirty="0" err="1">
                <a:solidFill>
                  <a:schemeClr val="tx1"/>
                </a:solidFill>
                <a:latin typeface="+mj-lt"/>
                <a:cs typeface="Lucida Sans Unicode" panose="020B0602030504020204" pitchFamily="34" charset="0"/>
              </a:rPr>
              <a:t>Rotherbrook</a:t>
            </a:r>
            <a:r>
              <a:rPr lang="en-GB" sz="700" dirty="0">
                <a:solidFill>
                  <a:schemeClr val="tx1"/>
                </a:solidFill>
                <a:latin typeface="+mj-lt"/>
                <a:cs typeface="Lucida Sans Unicode" panose="020B0602030504020204" pitchFamily="34" charset="0"/>
              </a:rPr>
              <a:t> Court</a:t>
            </a:r>
          </a:p>
          <a:p>
            <a:r>
              <a:rPr lang="en-GB" sz="700" dirty="0">
                <a:solidFill>
                  <a:schemeClr val="tx1"/>
                </a:solidFill>
                <a:latin typeface="+mj-lt"/>
                <a:cs typeface="Lucida Sans Unicode" panose="020B0602030504020204" pitchFamily="34" charset="0"/>
              </a:rPr>
              <a:t>Bedford Road</a:t>
            </a:r>
          </a:p>
          <a:p>
            <a:r>
              <a:rPr lang="en-GB" sz="700" dirty="0">
                <a:solidFill>
                  <a:schemeClr val="tx1"/>
                </a:solidFill>
                <a:latin typeface="+mj-lt"/>
                <a:cs typeface="Lucida Sans Unicode" panose="020B0602030504020204" pitchFamily="34" charset="0"/>
              </a:rPr>
              <a:t>Petersfield</a:t>
            </a:r>
          </a:p>
          <a:p>
            <a:r>
              <a:rPr lang="en-GB" sz="700" dirty="0">
                <a:solidFill>
                  <a:schemeClr val="tx1"/>
                </a:solidFill>
                <a:latin typeface="+mj-lt"/>
                <a:cs typeface="Lucida Sans Unicode" panose="020B0602030504020204" pitchFamily="34" charset="0"/>
              </a:rPr>
              <a:t>GU32 3QG</a:t>
            </a:r>
            <a:br>
              <a:rPr lang="en-GB" sz="700" dirty="0">
                <a:solidFill>
                  <a:schemeClr val="tx1"/>
                </a:solidFill>
                <a:latin typeface="+mj-lt"/>
                <a:cs typeface="Lucida Sans Unicode" panose="020B0602030504020204" pitchFamily="34" charset="0"/>
              </a:rPr>
            </a:br>
            <a:endParaRPr lang="en-GB" sz="700" dirty="0">
              <a:solidFill>
                <a:schemeClr val="tx1"/>
              </a:solidFill>
              <a:latin typeface="+mj-lt"/>
              <a:cs typeface="Lucida Sans Unicode" panose="020B0602030504020204" pitchFamily="34" charset="0"/>
            </a:endParaRPr>
          </a:p>
          <a:p>
            <a:r>
              <a:rPr lang="en-GB" sz="700" dirty="0">
                <a:solidFill>
                  <a:schemeClr val="tx1"/>
                </a:solidFill>
                <a:latin typeface="+mj-lt"/>
                <a:cs typeface="Lucida Sans Unicode" panose="020B0602030504020204" pitchFamily="34" charset="0"/>
              </a:rPr>
              <a:t>Phone: +44 (0) 1730 263943</a:t>
            </a:r>
          </a:p>
          <a:p>
            <a:r>
              <a:rPr lang="en-GB" sz="700" dirty="0">
                <a:solidFill>
                  <a:schemeClr val="tx1"/>
                </a:solidFill>
                <a:latin typeface="+mj-lt"/>
                <a:cs typeface="Lucida Sans Unicode" panose="020B0602030504020204" pitchFamily="34" charset="0"/>
              </a:rPr>
              <a:t>Email: enquiries@idad.com</a:t>
            </a:r>
            <a:br>
              <a:rPr lang="en-GB" sz="700" dirty="0">
                <a:solidFill>
                  <a:schemeClr val="tx1"/>
                </a:solidFill>
                <a:latin typeface="+mj-lt"/>
                <a:cs typeface="Lucida Sans Unicode" panose="020B0602030504020204" pitchFamily="34" charset="0"/>
              </a:rPr>
            </a:br>
            <a:r>
              <a:rPr lang="en-GB" sz="700" dirty="0">
                <a:solidFill>
                  <a:schemeClr val="tx1"/>
                </a:solidFill>
                <a:latin typeface="+mj-lt"/>
                <a:cs typeface="Lucida Sans Unicode" panose="020B0602030504020204" pitchFamily="34" charset="0"/>
              </a:rPr>
              <a:t>www.idad.com</a:t>
            </a:r>
          </a:p>
        </p:txBody>
      </p:sp>
      <p:sp>
        <p:nvSpPr>
          <p:cNvPr id="46" name="Rectangle 2"/>
          <p:cNvSpPr>
            <a:spLocks noChangeArrowheads="1"/>
          </p:cNvSpPr>
          <p:nvPr/>
        </p:nvSpPr>
        <p:spPr bwMode="auto">
          <a:xfrm>
            <a:off x="1" y="7104937"/>
            <a:ext cx="6858000" cy="274166"/>
          </a:xfrm>
          <a:prstGeom prst="rect">
            <a:avLst/>
          </a:prstGeom>
          <a:solidFill>
            <a:schemeClr val="tx1">
              <a:lumMod val="65000"/>
              <a:lumOff val="35000"/>
            </a:schemeClr>
          </a:solidFill>
          <a:ln w="9525">
            <a:noFill/>
            <a:miter lim="800000"/>
            <a:headEnd/>
            <a:tailEnd/>
          </a:ln>
        </p:spPr>
        <p:txBody>
          <a:bodyPr lIns="91434" tIns="45718" rIns="91434" bIns="45718" anchor="ctr"/>
          <a:lstStyle/>
          <a:p>
            <a:r>
              <a:rPr lang="en-US" sz="1200" b="1" dirty="0">
                <a:solidFill>
                  <a:schemeClr val="bg1"/>
                </a:solidFill>
                <a:latin typeface="+mj-lt"/>
                <a:ea typeface="Verdana" pitchFamily="34" charset="0"/>
                <a:cs typeface="Verdana" pitchFamily="34" charset="0"/>
              </a:rPr>
              <a:t>Contact Information</a:t>
            </a:r>
            <a:endParaRPr lang="en-GB" sz="900" b="1" dirty="0">
              <a:solidFill>
                <a:schemeClr val="bg1"/>
              </a:solidFill>
              <a:latin typeface="+mj-lt"/>
              <a:ea typeface="Verdana" pitchFamily="34" charset="0"/>
              <a:cs typeface="Verdana" pitchFamily="34" charset="0"/>
            </a:endParaRPr>
          </a:p>
        </p:txBody>
      </p:sp>
      <p:sp>
        <p:nvSpPr>
          <p:cNvPr id="47" name="Text Box 7"/>
          <p:cNvSpPr txBox="1">
            <a:spLocks noChangeArrowheads="1"/>
          </p:cNvSpPr>
          <p:nvPr/>
        </p:nvSpPr>
        <p:spPr bwMode="auto">
          <a:xfrm>
            <a:off x="4408115" y="1321186"/>
            <a:ext cx="2449885" cy="4855950"/>
          </a:xfrm>
          <a:prstGeom prst="rect">
            <a:avLst/>
          </a:prstGeom>
          <a:solidFill>
            <a:schemeClr val="bg1">
              <a:lumMod val="85000"/>
            </a:schemeClr>
          </a:solidFill>
          <a:ln w="9525">
            <a:noFill/>
            <a:miter lim="800000"/>
            <a:headEnd/>
            <a:tailEnd/>
          </a:ln>
        </p:spPr>
        <p:txBody>
          <a:bodyPr lIns="91434" tIns="45718" rIns="91434" bIns="45718"/>
          <a:lstStyle/>
          <a:p>
            <a:pPr algn="just">
              <a:spcAft>
                <a:spcPts val="600"/>
              </a:spcAft>
              <a:tabLst>
                <a:tab pos="1161976" algn="l"/>
              </a:tabLst>
            </a:pPr>
            <a:r>
              <a:rPr lang="en-US" sz="1100" b="1" dirty="0">
                <a:solidFill>
                  <a:srgbClr val="3C3C3B"/>
                </a:solidFill>
                <a:latin typeface="+mj-lt"/>
                <a:ea typeface="Verdana" panose="020B0604030504040204" pitchFamily="34" charset="0"/>
                <a:cs typeface="Verdana" panose="020B0604030504040204" pitchFamily="34" charset="0"/>
              </a:rPr>
              <a:t>KEY FACTS</a:t>
            </a:r>
          </a:p>
          <a:p>
            <a:pPr>
              <a:lnSpc>
                <a:spcPts val="1200"/>
              </a:lnSpc>
              <a:spcAft>
                <a:spcPts val="600"/>
              </a:spcAft>
              <a:tabLst>
                <a:tab pos="1162050" algn="l"/>
              </a:tabLst>
            </a:pPr>
            <a:r>
              <a:rPr lang="en-US" sz="800" dirty="0"/>
              <a:t>Investment Manager: 	8AM Global LLP</a:t>
            </a:r>
          </a:p>
          <a:p>
            <a:pPr>
              <a:lnSpc>
                <a:spcPts val="1200"/>
              </a:lnSpc>
              <a:spcAft>
                <a:spcPts val="600"/>
              </a:spcAft>
              <a:tabLst>
                <a:tab pos="1162050" algn="l"/>
              </a:tabLst>
            </a:pPr>
            <a:br>
              <a:rPr lang="en-US" sz="800" dirty="0"/>
            </a:br>
            <a:r>
              <a:rPr lang="en-US" sz="800" dirty="0"/>
              <a:t>Price (GBP):	1.0301</a:t>
            </a:r>
          </a:p>
          <a:p>
            <a:pPr>
              <a:lnSpc>
                <a:spcPts val="1200"/>
              </a:lnSpc>
              <a:spcAft>
                <a:spcPts val="600"/>
              </a:spcAft>
              <a:tabLst>
                <a:tab pos="1162050" algn="l"/>
              </a:tabLst>
            </a:pPr>
            <a:r>
              <a:rPr lang="en-US" sz="800" dirty="0"/>
              <a:t>Portfolio Launch:	April 2017</a:t>
            </a:r>
            <a:br>
              <a:rPr lang="en-US" sz="800" dirty="0"/>
            </a:br>
            <a:r>
              <a:rPr lang="en-US" sz="800" dirty="0"/>
              <a:t>Fund Launch:	29 </a:t>
            </a:r>
            <a:r>
              <a:rPr lang="en-GB" sz="800" dirty="0"/>
              <a:t>November 2017</a:t>
            </a:r>
          </a:p>
          <a:p>
            <a:pPr>
              <a:lnSpc>
                <a:spcPts val="1200"/>
              </a:lnSpc>
              <a:spcAft>
                <a:spcPts val="600"/>
              </a:spcAft>
              <a:tabLst>
                <a:tab pos="1162050" algn="l"/>
              </a:tabLst>
            </a:pPr>
            <a:r>
              <a:rPr lang="en-US" sz="800" dirty="0"/>
              <a:t>Fund Domicile:	Isle Of Man Regulated 	Fund</a:t>
            </a:r>
          </a:p>
          <a:p>
            <a:pPr>
              <a:lnSpc>
                <a:spcPts val="1200"/>
              </a:lnSpc>
              <a:spcAft>
                <a:spcPts val="600"/>
              </a:spcAft>
              <a:tabLst>
                <a:tab pos="1162050" algn="l"/>
              </a:tabLst>
            </a:pPr>
            <a:r>
              <a:rPr lang="en-US" sz="800" dirty="0"/>
              <a:t>Allocation:	100%</a:t>
            </a:r>
          </a:p>
          <a:p>
            <a:pPr>
              <a:lnSpc>
                <a:spcPts val="1200"/>
              </a:lnSpc>
              <a:spcAft>
                <a:spcPts val="600"/>
              </a:spcAft>
              <a:tabLst>
                <a:tab pos="1162050" algn="l"/>
              </a:tabLst>
            </a:pPr>
            <a:r>
              <a:rPr lang="en-US" sz="800" dirty="0"/>
              <a:t>Early Exit Charge:	5% over 5 years reducing 	on a sliding scale</a:t>
            </a:r>
          </a:p>
          <a:p>
            <a:pPr>
              <a:lnSpc>
                <a:spcPts val="1200"/>
              </a:lnSpc>
              <a:spcAft>
                <a:spcPts val="600"/>
              </a:spcAft>
              <a:tabLst>
                <a:tab pos="1162050" algn="l"/>
              </a:tabLst>
            </a:pPr>
            <a:r>
              <a:rPr lang="en-US" sz="800" dirty="0"/>
              <a:t>Performance Fee:	10% on profits over 10% 	p.a. (on a High Watermark 	basis)</a:t>
            </a:r>
          </a:p>
          <a:p>
            <a:pPr>
              <a:lnSpc>
                <a:spcPts val="1200"/>
              </a:lnSpc>
              <a:spcAft>
                <a:spcPts val="600"/>
              </a:spcAft>
              <a:tabLst>
                <a:tab pos="1162050" algn="l"/>
              </a:tabLst>
            </a:pPr>
            <a:r>
              <a:rPr lang="en-US" sz="800" dirty="0"/>
              <a:t>AMC:	1.5% per annum</a:t>
            </a:r>
            <a:br>
              <a:rPr lang="en-US" sz="800" dirty="0"/>
            </a:br>
            <a:r>
              <a:rPr lang="en-US" sz="800" dirty="0"/>
              <a:t>Investment Management:	0.2% per annum</a:t>
            </a:r>
            <a:br>
              <a:rPr lang="en-US" sz="800" dirty="0"/>
            </a:br>
            <a:r>
              <a:rPr lang="en-US" sz="800" dirty="0"/>
              <a:t>(Investment Management fee included in AMC)</a:t>
            </a:r>
          </a:p>
          <a:p>
            <a:pPr>
              <a:lnSpc>
                <a:spcPts val="1200"/>
              </a:lnSpc>
              <a:spcAft>
                <a:spcPts val="600"/>
              </a:spcAft>
              <a:tabLst>
                <a:tab pos="1162050" algn="l"/>
              </a:tabLst>
            </a:pPr>
            <a:r>
              <a:rPr lang="en-US" sz="800" dirty="0"/>
              <a:t>Liquidity &amp; Dealing:	Weekly</a:t>
            </a:r>
          </a:p>
          <a:p>
            <a:pPr>
              <a:lnSpc>
                <a:spcPts val="1200"/>
              </a:lnSpc>
              <a:spcAft>
                <a:spcPts val="600"/>
              </a:spcAft>
              <a:tabLst>
                <a:tab pos="1162050" algn="l"/>
              </a:tabLst>
            </a:pPr>
            <a:r>
              <a:rPr lang="en-US" sz="800" dirty="0"/>
              <a:t>NAV Date:	COB Wednesday</a:t>
            </a:r>
          </a:p>
          <a:p>
            <a:pPr>
              <a:lnSpc>
                <a:spcPts val="1200"/>
              </a:lnSpc>
              <a:spcAft>
                <a:spcPts val="600"/>
              </a:spcAft>
              <a:tabLst>
                <a:tab pos="1162050" algn="l"/>
              </a:tabLst>
            </a:pPr>
            <a:r>
              <a:rPr lang="en-US" sz="800" dirty="0"/>
              <a:t>Dealing Day: 	Thursday</a:t>
            </a:r>
            <a:br>
              <a:rPr lang="en-US" sz="800" dirty="0"/>
            </a:br>
            <a:r>
              <a:rPr lang="en-GB" sz="800" dirty="0"/>
              <a:t>(Deadline for subscriptions &amp; redemptions COB Tuesday)</a:t>
            </a:r>
          </a:p>
          <a:p>
            <a:pPr>
              <a:lnSpc>
                <a:spcPts val="1200"/>
              </a:lnSpc>
              <a:spcAft>
                <a:spcPts val="600"/>
              </a:spcAft>
              <a:tabLst>
                <a:tab pos="1162050" algn="l"/>
              </a:tabLst>
            </a:pPr>
            <a:r>
              <a:rPr lang="en-US" sz="800" dirty="0"/>
              <a:t>Minimum Investment: 	£1,000</a:t>
            </a:r>
          </a:p>
          <a:p>
            <a:pPr>
              <a:lnSpc>
                <a:spcPts val="1200"/>
              </a:lnSpc>
              <a:tabLst>
                <a:tab pos="1076325" algn="l"/>
              </a:tabLst>
            </a:pPr>
            <a:endParaRPr lang="en-US" sz="800" dirty="0"/>
          </a:p>
        </p:txBody>
      </p:sp>
      <p:sp>
        <p:nvSpPr>
          <p:cNvPr id="48" name="Text Box 7"/>
          <p:cNvSpPr txBox="1">
            <a:spLocks noChangeArrowheads="1"/>
          </p:cNvSpPr>
          <p:nvPr/>
        </p:nvSpPr>
        <p:spPr bwMode="auto">
          <a:xfrm>
            <a:off x="4408115" y="6286050"/>
            <a:ext cx="2449885" cy="454230"/>
          </a:xfrm>
          <a:prstGeom prst="rect">
            <a:avLst/>
          </a:prstGeom>
          <a:solidFill>
            <a:schemeClr val="bg1">
              <a:lumMod val="85000"/>
            </a:schemeClr>
          </a:solidFill>
          <a:ln w="9525">
            <a:noFill/>
            <a:miter lim="800000"/>
            <a:headEnd/>
            <a:tailEnd/>
          </a:ln>
        </p:spPr>
        <p:txBody>
          <a:bodyPr lIns="91434" tIns="45718" rIns="91434" bIns="45718"/>
          <a:lstStyle/>
          <a:p>
            <a:pPr>
              <a:spcAft>
                <a:spcPts val="600"/>
              </a:spcAft>
              <a:tabLst>
                <a:tab pos="1161976" algn="l"/>
              </a:tabLst>
            </a:pPr>
            <a:br>
              <a:rPr lang="en-GB" sz="700" b="1" dirty="0"/>
            </a:br>
            <a:r>
              <a:rPr lang="en-GB" sz="800" b="1" dirty="0"/>
              <a:t> ISIN:	IM00BYX8TN47 (GBP)</a:t>
            </a:r>
          </a:p>
        </p:txBody>
      </p:sp>
      <p:sp>
        <p:nvSpPr>
          <p:cNvPr id="49" name="Rectangle 48"/>
          <p:cNvSpPr/>
          <p:nvPr/>
        </p:nvSpPr>
        <p:spPr>
          <a:xfrm>
            <a:off x="4978524" y="7352124"/>
            <a:ext cx="1833732" cy="1341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700" b="1" dirty="0">
                <a:solidFill>
                  <a:schemeClr val="tx1"/>
                </a:solidFill>
                <a:latin typeface="+mj-lt"/>
                <a:cs typeface="Lucida Sans Unicode" panose="020B0602030504020204" pitchFamily="34" charset="0"/>
              </a:rPr>
              <a:t>Fiduciary Custodian</a:t>
            </a:r>
          </a:p>
          <a:p>
            <a:r>
              <a:rPr lang="en-GB" sz="700" dirty="0">
                <a:solidFill>
                  <a:schemeClr val="tx1"/>
                </a:solidFill>
                <a:latin typeface="+mj-lt"/>
                <a:cs typeface="Lucida Sans Unicode" panose="020B0602030504020204" pitchFamily="34" charset="0"/>
              </a:rPr>
              <a:t>Apex Financial Services (Corporate)</a:t>
            </a:r>
          </a:p>
          <a:p>
            <a:r>
              <a:rPr lang="en-GB" sz="700" dirty="0">
                <a:solidFill>
                  <a:schemeClr val="tx1"/>
                </a:solidFill>
                <a:latin typeface="+mj-lt"/>
                <a:cs typeface="Lucida Sans Unicode" panose="020B0602030504020204" pitchFamily="34" charset="0"/>
              </a:rPr>
              <a:t>Limited</a:t>
            </a:r>
          </a:p>
          <a:p>
            <a:r>
              <a:rPr lang="en-GB" sz="700" dirty="0">
                <a:solidFill>
                  <a:schemeClr val="tx1"/>
                </a:solidFill>
                <a:latin typeface="+mj-lt"/>
                <a:cs typeface="Lucida Sans Unicode" panose="020B0602030504020204" pitchFamily="34" charset="0"/>
              </a:rPr>
              <a:t>12 Castle Street</a:t>
            </a:r>
          </a:p>
          <a:p>
            <a:r>
              <a:rPr lang="en-GB" sz="700" dirty="0">
                <a:solidFill>
                  <a:schemeClr val="tx1"/>
                </a:solidFill>
                <a:latin typeface="+mj-lt"/>
                <a:cs typeface="Lucida Sans Unicode" panose="020B0602030504020204" pitchFamily="34" charset="0"/>
              </a:rPr>
              <a:t>St Helier, Jersey</a:t>
            </a:r>
          </a:p>
          <a:p>
            <a:r>
              <a:rPr lang="en-GB" sz="700" dirty="0">
                <a:solidFill>
                  <a:schemeClr val="tx1"/>
                </a:solidFill>
                <a:latin typeface="+mj-lt"/>
                <a:cs typeface="Lucida Sans Unicode" panose="020B0602030504020204" pitchFamily="34" charset="0"/>
              </a:rPr>
              <a:t>JE2 3RT</a:t>
            </a:r>
          </a:p>
          <a:p>
            <a:endParaRPr lang="en-GB" sz="700" dirty="0">
              <a:solidFill>
                <a:schemeClr val="tx1"/>
              </a:solidFill>
              <a:latin typeface="+mj-lt"/>
              <a:cs typeface="Lucida Sans Unicode" panose="020B0602030504020204" pitchFamily="34" charset="0"/>
            </a:endParaRPr>
          </a:p>
          <a:p>
            <a:r>
              <a:rPr lang="en-GB" sz="700" dirty="0">
                <a:solidFill>
                  <a:schemeClr val="tx1"/>
                </a:solidFill>
                <a:latin typeface="+mj-lt"/>
                <a:cs typeface="Lucida Sans Unicode" panose="020B0602030504020204" pitchFamily="34" charset="0"/>
              </a:rPr>
              <a:t>Tel: +44 (0)1534 712500</a:t>
            </a:r>
          </a:p>
          <a:p>
            <a:r>
              <a:rPr lang="en-GB" sz="700" dirty="0">
                <a:solidFill>
                  <a:schemeClr val="tx1"/>
                </a:solidFill>
                <a:latin typeface="+mj-lt"/>
                <a:cs typeface="Lucida Sans Unicode" panose="020B0602030504020204" pitchFamily="34" charset="0"/>
              </a:rPr>
              <a:t>www.theapexgroup.com</a:t>
            </a:r>
          </a:p>
          <a:p>
            <a:endParaRPr lang="en-GB" sz="700" dirty="0">
              <a:solidFill>
                <a:schemeClr val="tx1"/>
              </a:solidFill>
              <a:latin typeface="+mj-lt"/>
              <a:cs typeface="Lucida Sans Unicode" panose="020B0602030504020204" pitchFamily="34" charset="0"/>
            </a:endParaRPr>
          </a:p>
        </p:txBody>
      </p:sp>
      <p:sp>
        <p:nvSpPr>
          <p:cNvPr id="40" name="Rectangle 39">
            <a:extLst>
              <a:ext uri="{FF2B5EF4-FFF2-40B4-BE49-F238E27FC236}">
                <a16:creationId xmlns:a16="http://schemas.microsoft.com/office/drawing/2014/main" id="{03874592-2D79-43E0-A76D-4BF1C36C01BE}"/>
              </a:ext>
            </a:extLst>
          </p:cNvPr>
          <p:cNvSpPr/>
          <p:nvPr/>
        </p:nvSpPr>
        <p:spPr>
          <a:xfrm>
            <a:off x="3445202" y="7428632"/>
            <a:ext cx="1495966" cy="12783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700" b="1" dirty="0">
                <a:solidFill>
                  <a:schemeClr val="tx1"/>
                </a:solidFill>
                <a:latin typeface="+mj-lt"/>
                <a:cs typeface="Lucida Sans Unicode" panose="020B0602030504020204" pitchFamily="34" charset="0"/>
              </a:rPr>
              <a:t>Manager</a:t>
            </a:r>
          </a:p>
          <a:p>
            <a:r>
              <a:rPr lang="en-GB" sz="700" dirty="0">
                <a:solidFill>
                  <a:schemeClr val="tx1"/>
                </a:solidFill>
                <a:latin typeface="+mj-lt"/>
                <a:cs typeface="Lucida Sans Unicode" panose="020B0602030504020204" pitchFamily="34" charset="0"/>
              </a:rPr>
              <a:t>Abacus Financial Services Limited</a:t>
            </a:r>
          </a:p>
          <a:p>
            <a:r>
              <a:rPr lang="en-GB" sz="700" dirty="0">
                <a:solidFill>
                  <a:schemeClr val="tx1"/>
                </a:solidFill>
                <a:latin typeface="+mj-lt"/>
                <a:cs typeface="Lucida Sans Unicode" panose="020B0602030504020204" pitchFamily="34" charset="0"/>
              </a:rPr>
              <a:t>1</a:t>
            </a:r>
            <a:r>
              <a:rPr lang="en-GB" sz="700" baseline="30000" dirty="0">
                <a:solidFill>
                  <a:schemeClr val="tx1"/>
                </a:solidFill>
                <a:latin typeface="+mj-lt"/>
                <a:cs typeface="Lucida Sans Unicode" panose="020B0602030504020204" pitchFamily="34" charset="0"/>
              </a:rPr>
              <a:t>st</a:t>
            </a:r>
            <a:r>
              <a:rPr lang="en-GB" sz="700" dirty="0">
                <a:solidFill>
                  <a:schemeClr val="tx1"/>
                </a:solidFill>
                <a:latin typeface="+mj-lt"/>
                <a:cs typeface="Lucida Sans Unicode" panose="020B0602030504020204" pitchFamily="34" charset="0"/>
              </a:rPr>
              <a:t> Floor</a:t>
            </a:r>
          </a:p>
          <a:p>
            <a:r>
              <a:rPr lang="en-GB" sz="700" dirty="0">
                <a:solidFill>
                  <a:schemeClr val="tx1"/>
                </a:solidFill>
                <a:latin typeface="+mj-lt"/>
                <a:cs typeface="Lucida Sans Unicode" panose="020B0602030504020204" pitchFamily="34" charset="0"/>
              </a:rPr>
              <a:t>Sixty Circular Road</a:t>
            </a:r>
          </a:p>
          <a:p>
            <a:r>
              <a:rPr lang="en-GB" sz="700" dirty="0">
                <a:solidFill>
                  <a:schemeClr val="tx1"/>
                </a:solidFill>
                <a:latin typeface="+mj-lt"/>
                <a:cs typeface="Lucida Sans Unicode" panose="020B0602030504020204" pitchFamily="34" charset="0"/>
              </a:rPr>
              <a:t>Douglas, Isle Of Man</a:t>
            </a:r>
          </a:p>
          <a:p>
            <a:r>
              <a:rPr lang="en-GB" sz="700" dirty="0">
                <a:solidFill>
                  <a:schemeClr val="tx1"/>
                </a:solidFill>
                <a:latin typeface="+mj-lt"/>
                <a:cs typeface="Lucida Sans Unicode" panose="020B0602030504020204" pitchFamily="34" charset="0"/>
              </a:rPr>
              <a:t>IM1 1AE</a:t>
            </a:r>
            <a:br>
              <a:rPr lang="en-GB" sz="700" dirty="0">
                <a:solidFill>
                  <a:schemeClr val="tx1"/>
                </a:solidFill>
                <a:latin typeface="+mj-lt"/>
                <a:cs typeface="Lucida Sans Unicode" panose="020B0602030504020204" pitchFamily="34" charset="0"/>
              </a:rPr>
            </a:br>
            <a:br>
              <a:rPr lang="en-GB" sz="700" dirty="0">
                <a:solidFill>
                  <a:schemeClr val="tx1"/>
                </a:solidFill>
                <a:latin typeface="+mj-lt"/>
                <a:cs typeface="Lucida Sans Unicode" panose="020B0602030504020204" pitchFamily="34" charset="0"/>
              </a:rPr>
            </a:br>
            <a:r>
              <a:rPr lang="en-GB" sz="700" dirty="0">
                <a:solidFill>
                  <a:schemeClr val="tx1"/>
                </a:solidFill>
                <a:latin typeface="+mj-lt"/>
                <a:cs typeface="Lucida Sans Unicode" panose="020B0602030504020204" pitchFamily="34" charset="0"/>
              </a:rPr>
              <a:t>Phone: +44 (0) 1624 689750</a:t>
            </a:r>
          </a:p>
          <a:p>
            <a:r>
              <a:rPr lang="en-GB" sz="700" dirty="0">
                <a:solidFill>
                  <a:schemeClr val="tx1"/>
                </a:solidFill>
                <a:latin typeface="+mj-lt"/>
                <a:cs typeface="Lucida Sans Unicode" panose="020B0602030504020204" pitchFamily="34" charset="0"/>
              </a:rPr>
              <a:t>Email: afsl@</a:t>
            </a:r>
            <a:r>
              <a:rPr lang="en-GB" sz="700" dirty="0">
                <a:solidFill>
                  <a:schemeClr val="tx1"/>
                </a:solidFill>
                <a:cs typeface="Lucida Sans Unicode" panose="020B0602030504020204" pitchFamily="34" charset="0"/>
              </a:rPr>
              <a:t>abacustrustgroup</a:t>
            </a:r>
            <a:r>
              <a:rPr lang="en-GB" sz="700" dirty="0">
                <a:solidFill>
                  <a:schemeClr val="tx1"/>
                </a:solidFill>
                <a:latin typeface="+mj-lt"/>
                <a:cs typeface="Lucida Sans Unicode" panose="020B0602030504020204" pitchFamily="34" charset="0"/>
              </a:rPr>
              <a:t>.com</a:t>
            </a:r>
          </a:p>
          <a:p>
            <a:endParaRPr lang="en-GB" sz="700" dirty="0">
              <a:solidFill>
                <a:schemeClr val="tx1"/>
              </a:solidFill>
              <a:latin typeface="+mj-lt"/>
              <a:cs typeface="Lucida Sans Unicode" panose="020B0602030504020204" pitchFamily="34" charset="0"/>
            </a:endParaRPr>
          </a:p>
          <a:p>
            <a:endParaRPr lang="en-GB" sz="700" dirty="0">
              <a:solidFill>
                <a:schemeClr val="tx1"/>
              </a:solidFill>
              <a:latin typeface="+mj-lt"/>
              <a:cs typeface="Lucida Sans Unicode" panose="020B0602030504020204" pitchFamily="34" charset="0"/>
            </a:endParaRPr>
          </a:p>
        </p:txBody>
      </p:sp>
      <p:pic>
        <p:nvPicPr>
          <p:cNvPr id="4" name="Picture 3">
            <a:extLst>
              <a:ext uri="{FF2B5EF4-FFF2-40B4-BE49-F238E27FC236}">
                <a16:creationId xmlns:a16="http://schemas.microsoft.com/office/drawing/2014/main" id="{D51AC2BD-C180-4D6C-815B-4D30E940E301}"/>
              </a:ext>
            </a:extLst>
          </p:cNvPr>
          <p:cNvPicPr>
            <a:picLocks noChangeAspect="1"/>
          </p:cNvPicPr>
          <p:nvPr/>
        </p:nvPicPr>
        <p:blipFill>
          <a:blip r:embed="rId7"/>
          <a:stretch>
            <a:fillRect/>
          </a:stretch>
        </p:blipFill>
        <p:spPr>
          <a:xfrm>
            <a:off x="150836" y="3870154"/>
            <a:ext cx="4291956" cy="3158002"/>
          </a:xfrm>
          <a:prstGeom prst="rect">
            <a:avLst/>
          </a:prstGeom>
        </p:spPr>
      </p:pic>
    </p:spTree>
    <p:extLst>
      <p:ext uri="{BB962C8B-B14F-4D97-AF65-F5344CB8AC3E}">
        <p14:creationId xmlns:p14="http://schemas.microsoft.com/office/powerpoint/2010/main" val="3769086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14172</TotalTime>
  <Words>1445</Words>
  <Application>Microsoft Office PowerPoint</Application>
  <PresentationFormat>A4 Paper (210x297 mm)</PresentationFormat>
  <Paragraphs>148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Verdana</vt:lpstr>
      <vt:lpstr>Office Theme</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Lisa Witham</dc:creator>
  <cp:lastModifiedBy>Anna Wright</cp:lastModifiedBy>
  <cp:revision>945</cp:revision>
  <cp:lastPrinted>2017-04-28T08:15:08Z</cp:lastPrinted>
  <dcterms:created xsi:type="dcterms:W3CDTF">2009-06-18T14:37:48Z</dcterms:created>
  <dcterms:modified xsi:type="dcterms:W3CDTF">2020-12-16T12:10:09Z</dcterms:modified>
</cp:coreProperties>
</file>