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57" r:id="rId5"/>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6B6B"/>
    <a:srgbClr val="CDD9DB"/>
    <a:srgbClr val="E7E7E2"/>
    <a:srgbClr val="007FB9"/>
    <a:srgbClr val="353633"/>
    <a:srgbClr val="44403D"/>
    <a:srgbClr val="BBB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83" autoAdjust="0"/>
    <p:restoredTop sz="95970"/>
  </p:normalViewPr>
  <p:slideViewPr>
    <p:cSldViewPr snapToGrid="0" snapToObjects="1">
      <p:cViewPr>
        <p:scale>
          <a:sx n="125" d="100"/>
          <a:sy n="125" d="100"/>
        </p:scale>
        <p:origin x="1602" y="-22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7143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FC932FB-63C5-4E4D-8F76-AD11B6F02D2B}" type="datetimeFigureOut">
              <a:rPr lang="en-US" smtClean="0"/>
              <a:t>6/15/2022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420008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FC932FB-63C5-4E4D-8F76-AD11B6F02D2B}" type="datetimeFigureOut">
              <a:rPr lang="en-US" smtClean="0"/>
              <a:t>6/15/2022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2299752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FC932FB-63C5-4E4D-8F76-AD11B6F02D2B}" type="datetimeFigureOut">
              <a:rPr lang="en-US" smtClean="0"/>
              <a:t>6/15/2022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3162759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FC932FB-63C5-4E4D-8F76-AD11B6F02D2B}" type="datetimeFigureOut">
              <a:rPr lang="en-US" smtClean="0"/>
              <a:t>6/15/2022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3285888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FC932FB-63C5-4E4D-8F76-AD11B6F02D2B}" type="datetimeFigureOut">
              <a:rPr lang="en-US" smtClean="0"/>
              <a:t>6/15/2022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2985118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FC932FB-63C5-4E4D-8F76-AD11B6F02D2B}" type="datetimeFigureOut">
              <a:rPr lang="en-US" smtClean="0"/>
              <a:t>6/15/2022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3019949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FC932FB-63C5-4E4D-8F76-AD11B6F02D2B}" type="datetimeFigureOut">
              <a:rPr lang="en-US" smtClean="0"/>
              <a:t>6/15/2022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323641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C932FB-63C5-4E4D-8F76-AD11B6F02D2B}" type="datetimeFigureOut">
              <a:rPr lang="en-US" smtClean="0"/>
              <a:t>6/15/2022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1054418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EFC932FB-63C5-4E4D-8F76-AD11B6F02D2B}" type="datetimeFigureOut">
              <a:rPr lang="en-US" smtClean="0"/>
              <a:t>6/15/2022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86441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EFC932FB-63C5-4E4D-8F76-AD11B6F02D2B}" type="datetimeFigureOut">
              <a:rPr lang="en-US" smtClean="0"/>
              <a:t>6/15/2022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DA4D9-7668-794C-B7BE-1AD5A4F2508F}" type="slidenum">
              <a:rPr lang="en-US" smtClean="0"/>
              <a:t>‹#›</a:t>
            </a:fld>
            <a:endParaRPr lang="en-US"/>
          </a:p>
        </p:txBody>
      </p:sp>
    </p:spTree>
    <p:extLst>
      <p:ext uri="{BB962C8B-B14F-4D97-AF65-F5344CB8AC3E}">
        <p14:creationId xmlns:p14="http://schemas.microsoft.com/office/powerpoint/2010/main" val="162529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EFC932FB-63C5-4E4D-8F76-AD11B6F02D2B}" type="datetimeFigureOut">
              <a:rPr lang="en-US" smtClean="0"/>
              <a:t>6/15/2022</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505DA4D9-7668-794C-B7BE-1AD5A4F2508F}" type="slidenum">
              <a:rPr lang="en-US" smtClean="0"/>
              <a:t>‹#›</a:t>
            </a:fld>
            <a:endParaRPr lang="en-US"/>
          </a:p>
        </p:txBody>
      </p:sp>
    </p:spTree>
    <p:extLst>
      <p:ext uri="{BB962C8B-B14F-4D97-AF65-F5344CB8AC3E}">
        <p14:creationId xmlns:p14="http://schemas.microsoft.com/office/powerpoint/2010/main" val="31884416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7CF8C8-EA01-C548-BE48-DC615A87AE1E}"/>
              </a:ext>
            </a:extLst>
          </p:cNvPr>
          <p:cNvPicPr>
            <a:picLocks noChangeAspect="1"/>
          </p:cNvPicPr>
          <p:nvPr/>
        </p:nvPicPr>
        <p:blipFill>
          <a:blip r:embed="rId2"/>
          <a:stretch>
            <a:fillRect/>
          </a:stretch>
        </p:blipFill>
        <p:spPr>
          <a:xfrm>
            <a:off x="5989235" y="357459"/>
            <a:ext cx="1206500" cy="647700"/>
          </a:xfrm>
          <a:prstGeom prst="rect">
            <a:avLst/>
          </a:prstGeom>
        </p:spPr>
      </p:pic>
      <p:sp>
        <p:nvSpPr>
          <p:cNvPr id="6" name="Rounded Rectangle 5">
            <a:extLst>
              <a:ext uri="{FF2B5EF4-FFF2-40B4-BE49-F238E27FC236}">
                <a16:creationId xmlns:a16="http://schemas.microsoft.com/office/drawing/2014/main" id="{4F97A75C-6ED6-0145-A463-BE0B4A53F853}"/>
              </a:ext>
            </a:extLst>
          </p:cNvPr>
          <p:cNvSpPr/>
          <p:nvPr/>
        </p:nvSpPr>
        <p:spPr>
          <a:xfrm>
            <a:off x="4168754" y="1595548"/>
            <a:ext cx="3229967" cy="3055716"/>
          </a:xfrm>
          <a:prstGeom prst="roundRect">
            <a:avLst>
              <a:gd name="adj" fmla="val 4031"/>
            </a:avLst>
          </a:prstGeom>
          <a:solidFill>
            <a:srgbClr val="353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a:extLst>
              <a:ext uri="{FF2B5EF4-FFF2-40B4-BE49-F238E27FC236}">
                <a16:creationId xmlns:a16="http://schemas.microsoft.com/office/drawing/2014/main" id="{BDD07C80-3166-7848-9860-78BF76429C33}"/>
              </a:ext>
            </a:extLst>
          </p:cNvPr>
          <p:cNvSpPr/>
          <p:nvPr/>
        </p:nvSpPr>
        <p:spPr>
          <a:xfrm>
            <a:off x="4158266" y="4717374"/>
            <a:ext cx="3215025" cy="2402650"/>
          </a:xfrm>
          <a:prstGeom prst="roundRect">
            <a:avLst>
              <a:gd name="adj" fmla="val 4031"/>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7F0FEFF-0745-4D45-9B69-331CB45B3E70}"/>
              </a:ext>
            </a:extLst>
          </p:cNvPr>
          <p:cNvSpPr txBox="1"/>
          <p:nvPr/>
        </p:nvSpPr>
        <p:spPr>
          <a:xfrm>
            <a:off x="138429" y="306659"/>
            <a:ext cx="5835864" cy="677108"/>
          </a:xfrm>
          <a:prstGeom prst="rect">
            <a:avLst/>
          </a:prstGeom>
          <a:noFill/>
        </p:spPr>
        <p:txBody>
          <a:bodyPr wrap="square" rtlCol="0">
            <a:spAutoFit/>
          </a:bodyPr>
          <a:lstStyle/>
          <a:p>
            <a:r>
              <a:rPr lang="en-GB" sz="1400" b="1" dirty="0">
                <a:solidFill>
                  <a:srgbClr val="353633"/>
                </a:solidFill>
                <a:latin typeface="Montserrat" pitchFamily="2" charset="77"/>
              </a:rPr>
              <a:t>BBVA</a:t>
            </a:r>
          </a:p>
          <a:p>
            <a:r>
              <a:rPr lang="en-US" sz="1400" b="1" dirty="0">
                <a:latin typeface="Montserrat" pitchFamily="2" charset="77"/>
              </a:rPr>
              <a:t>US Stocks 50-50 MEMORY INCOME AUTOCALL</a:t>
            </a:r>
          </a:p>
          <a:p>
            <a:r>
              <a:rPr lang="en-US" sz="900" dirty="0">
                <a:latin typeface="Montserrat" pitchFamily="2" charset="77"/>
              </a:rPr>
              <a:t>JULY 2022 FACTSHEET</a:t>
            </a:r>
            <a:endParaRPr lang="en-US" sz="500" dirty="0">
              <a:latin typeface="Montserrat Light" pitchFamily="2" charset="77"/>
            </a:endParaRPr>
          </a:p>
        </p:txBody>
      </p:sp>
      <p:sp>
        <p:nvSpPr>
          <p:cNvPr id="11" name="Rounded Rectangle 10">
            <a:extLst>
              <a:ext uri="{FF2B5EF4-FFF2-40B4-BE49-F238E27FC236}">
                <a16:creationId xmlns:a16="http://schemas.microsoft.com/office/drawing/2014/main" id="{4DFCDBD5-2BAF-6F40-9CCE-17DA10C70F21}"/>
              </a:ext>
            </a:extLst>
          </p:cNvPr>
          <p:cNvSpPr/>
          <p:nvPr/>
        </p:nvSpPr>
        <p:spPr>
          <a:xfrm>
            <a:off x="211542" y="1582699"/>
            <a:ext cx="3884099"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91105248-A7EC-D74B-A180-C0D56FE00F01}"/>
              </a:ext>
            </a:extLst>
          </p:cNvPr>
          <p:cNvSpPr txBox="1"/>
          <p:nvPr/>
        </p:nvSpPr>
        <p:spPr>
          <a:xfrm>
            <a:off x="211542" y="1554718"/>
            <a:ext cx="2743198"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INVESTMENT DESCRIPTION</a:t>
            </a:r>
          </a:p>
        </p:txBody>
      </p:sp>
      <p:sp>
        <p:nvSpPr>
          <p:cNvPr id="13" name="Rounded Rectangle 12">
            <a:extLst>
              <a:ext uri="{FF2B5EF4-FFF2-40B4-BE49-F238E27FC236}">
                <a16:creationId xmlns:a16="http://schemas.microsoft.com/office/drawing/2014/main" id="{0F88759C-9BF5-0F4A-9AEF-DB76688E2B8F}"/>
              </a:ext>
            </a:extLst>
          </p:cNvPr>
          <p:cNvSpPr/>
          <p:nvPr/>
        </p:nvSpPr>
        <p:spPr>
          <a:xfrm>
            <a:off x="211542" y="1785551"/>
            <a:ext cx="3884099" cy="1913594"/>
          </a:xfrm>
          <a:prstGeom prst="roundRect">
            <a:avLst>
              <a:gd name="adj" fmla="val 4031"/>
            </a:avLst>
          </a:prstGeom>
          <a:solidFill>
            <a:srgbClr val="E7E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7D1D4920-B2DD-A849-9B3B-8C469F70BD0E}"/>
              </a:ext>
            </a:extLst>
          </p:cNvPr>
          <p:cNvSpPr txBox="1"/>
          <p:nvPr/>
        </p:nvSpPr>
        <p:spPr>
          <a:xfrm>
            <a:off x="208787" y="1854911"/>
            <a:ext cx="3775341" cy="1815882"/>
          </a:xfrm>
          <a:prstGeom prst="rect">
            <a:avLst/>
          </a:prstGeom>
          <a:noFill/>
        </p:spPr>
        <p:txBody>
          <a:bodyPr wrap="square" rtlCol="0">
            <a:spAutoFit/>
          </a:bodyPr>
          <a:lstStyle/>
          <a:p>
            <a:pPr algn="just"/>
            <a:r>
              <a:rPr lang="en-US" sz="700" dirty="0">
                <a:latin typeface="Montserrat" panose="00000500000000000000" pitchFamily="2" charset="0"/>
              </a:rPr>
              <a:t>A 4 year investment linked to the performance of four US Large Cap stocks.</a:t>
            </a:r>
          </a:p>
          <a:p>
            <a:pPr algn="just"/>
            <a:r>
              <a:rPr lang="en-US" sz="700" dirty="0">
                <a:latin typeface="Montserrat" panose="00000500000000000000" pitchFamily="2" charset="0"/>
              </a:rPr>
              <a:t>If on any of the quarterly observation dates, including the Final Observation</a:t>
            </a:r>
          </a:p>
          <a:p>
            <a:pPr algn="just"/>
            <a:r>
              <a:rPr lang="en-US" sz="700" dirty="0">
                <a:latin typeface="Montserrat" panose="00000500000000000000" pitchFamily="2" charset="0"/>
              </a:rPr>
              <a:t>date, the closing levels of all the </a:t>
            </a:r>
            <a:r>
              <a:rPr lang="en-US" sz="700" dirty="0" err="1">
                <a:latin typeface="Montserrat" panose="00000500000000000000" pitchFamily="2" charset="0"/>
              </a:rPr>
              <a:t>Underlyings</a:t>
            </a:r>
            <a:r>
              <a:rPr lang="en-US" sz="700" dirty="0">
                <a:latin typeface="Montserrat" panose="00000500000000000000" pitchFamily="2" charset="0"/>
              </a:rPr>
              <a:t> are at or above the Income Trigger,</a:t>
            </a:r>
          </a:p>
          <a:p>
            <a:pPr algn="just"/>
            <a:r>
              <a:rPr lang="en-US" sz="700" dirty="0">
                <a:latin typeface="Montserrat" panose="00000500000000000000" pitchFamily="2" charset="0"/>
              </a:rPr>
              <a:t>the income will be paid plus any previously missed income payments.</a:t>
            </a:r>
          </a:p>
          <a:p>
            <a:pPr algn="just"/>
            <a:endParaRPr lang="en-US" sz="700" dirty="0">
              <a:latin typeface="Montserrat" panose="00000500000000000000" pitchFamily="2" charset="0"/>
            </a:endParaRPr>
          </a:p>
          <a:p>
            <a:pPr algn="just"/>
            <a:r>
              <a:rPr lang="en-US" sz="700" dirty="0">
                <a:latin typeface="Montserrat" panose="00000500000000000000" pitchFamily="2" charset="0"/>
              </a:rPr>
              <a:t>This investment will </a:t>
            </a:r>
            <a:r>
              <a:rPr lang="en-US" sz="700" dirty="0" err="1">
                <a:latin typeface="Montserrat" panose="00000500000000000000" pitchFamily="2" charset="0"/>
              </a:rPr>
              <a:t>autocall</a:t>
            </a:r>
            <a:r>
              <a:rPr lang="en-US" sz="700" dirty="0">
                <a:latin typeface="Montserrat" panose="00000500000000000000" pitchFamily="2" charset="0"/>
              </a:rPr>
              <a:t> and mature early if all </a:t>
            </a:r>
            <a:r>
              <a:rPr lang="en-US" sz="700" dirty="0" err="1">
                <a:latin typeface="Montserrat" panose="00000500000000000000" pitchFamily="2" charset="0"/>
              </a:rPr>
              <a:t>Underlyings</a:t>
            </a:r>
            <a:r>
              <a:rPr lang="en-US" sz="700" dirty="0">
                <a:latin typeface="Montserrat" panose="00000500000000000000" pitchFamily="2" charset="0"/>
              </a:rPr>
              <a:t> are equal to or</a:t>
            </a:r>
          </a:p>
          <a:p>
            <a:pPr algn="just"/>
            <a:r>
              <a:rPr lang="en-US" sz="700" dirty="0">
                <a:latin typeface="Montserrat" panose="00000500000000000000" pitchFamily="2" charset="0"/>
              </a:rPr>
              <a:t>above the </a:t>
            </a:r>
            <a:r>
              <a:rPr lang="en-US" sz="700" dirty="0" err="1">
                <a:latin typeface="Montserrat" panose="00000500000000000000" pitchFamily="2" charset="0"/>
              </a:rPr>
              <a:t>Autocall</a:t>
            </a:r>
            <a:r>
              <a:rPr lang="en-US" sz="700" dirty="0">
                <a:latin typeface="Montserrat" panose="00000500000000000000" pitchFamily="2" charset="0"/>
              </a:rPr>
              <a:t> Trigger on any quarterly observation date starting at 6</a:t>
            </a:r>
          </a:p>
          <a:p>
            <a:pPr algn="just"/>
            <a:r>
              <a:rPr lang="en-US" sz="700" dirty="0">
                <a:latin typeface="Montserrat" panose="00000500000000000000" pitchFamily="2" charset="0"/>
              </a:rPr>
              <a:t>months. If early maturity occurs, full capital is returned and the investment will</a:t>
            </a:r>
          </a:p>
          <a:p>
            <a:pPr algn="just"/>
            <a:r>
              <a:rPr lang="en-US" sz="700" dirty="0">
                <a:latin typeface="Montserrat" panose="00000500000000000000" pitchFamily="2" charset="0"/>
              </a:rPr>
              <a:t>end. If early maturity does not occur the investment will continue to the Final</a:t>
            </a:r>
          </a:p>
          <a:p>
            <a:pPr algn="just"/>
            <a:r>
              <a:rPr lang="en-US" sz="700" dirty="0">
                <a:latin typeface="Montserrat" panose="00000500000000000000" pitchFamily="2" charset="0"/>
              </a:rPr>
              <a:t>Observation date.</a:t>
            </a:r>
          </a:p>
          <a:p>
            <a:pPr algn="just"/>
            <a:endParaRPr lang="en-US" sz="700" dirty="0">
              <a:latin typeface="Montserrat" panose="00000500000000000000" pitchFamily="2" charset="0"/>
            </a:endParaRPr>
          </a:p>
          <a:p>
            <a:pPr algn="just"/>
            <a:r>
              <a:rPr lang="en-US" sz="700" dirty="0">
                <a:latin typeface="Montserrat" panose="00000500000000000000" pitchFamily="2" charset="0"/>
              </a:rPr>
              <a:t>At the Final Observation date, if all </a:t>
            </a:r>
            <a:r>
              <a:rPr lang="en-US" sz="700" dirty="0" err="1">
                <a:latin typeface="Montserrat" panose="00000500000000000000" pitchFamily="2" charset="0"/>
              </a:rPr>
              <a:t>Underlyings</a:t>
            </a:r>
            <a:r>
              <a:rPr lang="en-US" sz="700" dirty="0">
                <a:latin typeface="Montserrat" panose="00000500000000000000" pitchFamily="2" charset="0"/>
              </a:rPr>
              <a:t> are at or above the Capital</a:t>
            </a:r>
          </a:p>
          <a:p>
            <a:pPr algn="just"/>
            <a:r>
              <a:rPr lang="en-US" sz="700" dirty="0">
                <a:latin typeface="Montserrat" panose="00000500000000000000" pitchFamily="2" charset="0"/>
              </a:rPr>
              <a:t>Protection Barrier, then full capital is returned. If any Underlying is below the</a:t>
            </a:r>
          </a:p>
          <a:p>
            <a:pPr algn="just"/>
            <a:r>
              <a:rPr lang="en-US" sz="700" dirty="0">
                <a:latin typeface="Montserrat" panose="00000500000000000000" pitchFamily="2" charset="0"/>
              </a:rPr>
              <a:t>Capital Protection Barrier, capital return will be reduced on a 1-for-1 basis. For</a:t>
            </a:r>
          </a:p>
          <a:p>
            <a:pPr algn="just"/>
            <a:r>
              <a:rPr lang="en-US" sz="700" dirty="0">
                <a:latin typeface="Montserrat" panose="00000500000000000000" pitchFamily="2" charset="0"/>
              </a:rPr>
              <a:t>example, if the worst performing Underlying has fallen to 40% of its original</a:t>
            </a:r>
          </a:p>
          <a:p>
            <a:pPr algn="just"/>
            <a:r>
              <a:rPr lang="en-US" sz="700" dirty="0">
                <a:latin typeface="Montserrat" panose="00000500000000000000" pitchFamily="2" charset="0"/>
              </a:rPr>
              <a:t>level, 40% of the capital will be returned.</a:t>
            </a:r>
            <a:endParaRPr lang="es-ES" sz="700" dirty="0">
              <a:latin typeface="Montserrat" panose="00000500000000000000" pitchFamily="2" charset="0"/>
            </a:endParaRPr>
          </a:p>
        </p:txBody>
      </p:sp>
      <p:sp>
        <p:nvSpPr>
          <p:cNvPr id="15" name="Rounded Rectangle 14">
            <a:extLst>
              <a:ext uri="{FF2B5EF4-FFF2-40B4-BE49-F238E27FC236}">
                <a16:creationId xmlns:a16="http://schemas.microsoft.com/office/drawing/2014/main" id="{70DB6EA2-9F79-BC4E-8D31-DC97BFBEEC65}"/>
              </a:ext>
            </a:extLst>
          </p:cNvPr>
          <p:cNvSpPr/>
          <p:nvPr/>
        </p:nvSpPr>
        <p:spPr>
          <a:xfrm>
            <a:off x="211542" y="3843661"/>
            <a:ext cx="3884099"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D767CF8E-CF90-DE46-B114-EB0D44004CF9}"/>
              </a:ext>
            </a:extLst>
          </p:cNvPr>
          <p:cNvSpPr txBox="1"/>
          <p:nvPr/>
        </p:nvSpPr>
        <p:spPr>
          <a:xfrm>
            <a:off x="211542" y="3809181"/>
            <a:ext cx="2743198"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BENEFITS</a:t>
            </a:r>
          </a:p>
        </p:txBody>
      </p:sp>
      <p:sp>
        <p:nvSpPr>
          <p:cNvPr id="17" name="Rounded Rectangle 16">
            <a:extLst>
              <a:ext uri="{FF2B5EF4-FFF2-40B4-BE49-F238E27FC236}">
                <a16:creationId xmlns:a16="http://schemas.microsoft.com/office/drawing/2014/main" id="{3C12FBB5-3B91-EC4A-AC56-EC1507EA24D6}"/>
              </a:ext>
            </a:extLst>
          </p:cNvPr>
          <p:cNvSpPr/>
          <p:nvPr/>
        </p:nvSpPr>
        <p:spPr>
          <a:xfrm>
            <a:off x="211542" y="4074494"/>
            <a:ext cx="3884099" cy="1130126"/>
          </a:xfrm>
          <a:prstGeom prst="roundRect">
            <a:avLst>
              <a:gd name="adj" fmla="val 4031"/>
            </a:avLst>
          </a:prstGeom>
          <a:solidFill>
            <a:srgbClr val="E7E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958A940A-7A94-0B4E-83BF-27C6777DC062}"/>
              </a:ext>
            </a:extLst>
          </p:cNvPr>
          <p:cNvSpPr txBox="1"/>
          <p:nvPr/>
        </p:nvSpPr>
        <p:spPr>
          <a:xfrm>
            <a:off x="211543" y="4095195"/>
            <a:ext cx="3775340" cy="1020792"/>
          </a:xfrm>
          <a:prstGeom prst="rect">
            <a:avLst/>
          </a:prstGeom>
          <a:noFill/>
        </p:spPr>
        <p:txBody>
          <a:bodyPr wrap="square" rtlCol="0">
            <a:spAutoFit/>
          </a:bodyPr>
          <a:lstStyle/>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Opportunity for regular income payments even where the </a:t>
            </a:r>
            <a:r>
              <a:rPr lang="en-US" sz="650" dirty="0" err="1">
                <a:latin typeface="Montserrat" panose="00000500000000000000" pitchFamily="2" charset="0"/>
              </a:rPr>
              <a:t>Underlyings</a:t>
            </a:r>
            <a:r>
              <a:rPr lang="en-US" sz="650" dirty="0">
                <a:latin typeface="Montserrat" panose="00000500000000000000" pitchFamily="2" charset="0"/>
              </a:rPr>
              <a:t> show significant falls.</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A memory feature, whereby income previously unpaid, will be included when the income trigger is next activated.</a:t>
            </a:r>
          </a:p>
          <a:p>
            <a:pPr marL="93663" indent="-93663" algn="just">
              <a:spcBef>
                <a:spcPts val="200"/>
              </a:spcBef>
              <a:buClr>
                <a:srgbClr val="007FB9"/>
              </a:buClr>
              <a:buSzPct val="120000"/>
              <a:buFont typeface="Wingdings" pitchFamily="2" charset="2"/>
              <a:buChar char="§"/>
            </a:pPr>
            <a:r>
              <a:rPr lang="en-US" sz="650" dirty="0" err="1">
                <a:latin typeface="Montserrat" panose="00000500000000000000" pitchFamily="2" charset="0"/>
              </a:rPr>
              <a:t>Autocall</a:t>
            </a:r>
            <a:r>
              <a:rPr lang="en-US" sz="650" dirty="0">
                <a:latin typeface="Montserrat" panose="00000500000000000000" pitchFamily="2" charset="0"/>
              </a:rPr>
              <a:t> feature potentially shortens the investment term and is triggered by minimal growth.</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Early maturity provides an opportunity to re-assess client’s wealth strategy.</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Daily pricing.</a:t>
            </a:r>
            <a:endParaRPr lang="es-ES" sz="650" dirty="0">
              <a:latin typeface="Montserrat" panose="00000500000000000000" pitchFamily="2" charset="0"/>
            </a:endParaRPr>
          </a:p>
        </p:txBody>
      </p:sp>
      <p:sp>
        <p:nvSpPr>
          <p:cNvPr id="19" name="Rounded Rectangle 18">
            <a:extLst>
              <a:ext uri="{FF2B5EF4-FFF2-40B4-BE49-F238E27FC236}">
                <a16:creationId xmlns:a16="http://schemas.microsoft.com/office/drawing/2014/main" id="{04D4D062-7649-5C45-853D-AD4DC8496886}"/>
              </a:ext>
            </a:extLst>
          </p:cNvPr>
          <p:cNvSpPr/>
          <p:nvPr/>
        </p:nvSpPr>
        <p:spPr>
          <a:xfrm>
            <a:off x="211542" y="5252928"/>
            <a:ext cx="3884099"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941236AA-E213-494D-83C1-3CF2173778EF}"/>
              </a:ext>
            </a:extLst>
          </p:cNvPr>
          <p:cNvSpPr txBox="1"/>
          <p:nvPr/>
        </p:nvSpPr>
        <p:spPr>
          <a:xfrm>
            <a:off x="211542" y="5218448"/>
            <a:ext cx="2743198"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RIESGOS</a:t>
            </a:r>
          </a:p>
        </p:txBody>
      </p:sp>
      <p:sp>
        <p:nvSpPr>
          <p:cNvPr id="21" name="Rounded Rectangle 20">
            <a:extLst>
              <a:ext uri="{FF2B5EF4-FFF2-40B4-BE49-F238E27FC236}">
                <a16:creationId xmlns:a16="http://schemas.microsoft.com/office/drawing/2014/main" id="{9B122097-0D73-4148-89C9-FBCA52F530F4}"/>
              </a:ext>
            </a:extLst>
          </p:cNvPr>
          <p:cNvSpPr/>
          <p:nvPr/>
        </p:nvSpPr>
        <p:spPr>
          <a:xfrm>
            <a:off x="211542" y="5443046"/>
            <a:ext cx="3884099" cy="1697003"/>
          </a:xfrm>
          <a:prstGeom prst="roundRect">
            <a:avLst>
              <a:gd name="adj" fmla="val 4031"/>
            </a:avLst>
          </a:prstGeom>
          <a:solidFill>
            <a:srgbClr val="E7E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D0037426-DA3B-F844-AD5C-A9F836EA7348}"/>
              </a:ext>
            </a:extLst>
          </p:cNvPr>
          <p:cNvSpPr txBox="1"/>
          <p:nvPr/>
        </p:nvSpPr>
        <p:spPr>
          <a:xfrm>
            <a:off x="211542" y="5444697"/>
            <a:ext cx="3884099" cy="1572225"/>
          </a:xfrm>
          <a:prstGeom prst="rect">
            <a:avLst/>
          </a:prstGeom>
          <a:noFill/>
        </p:spPr>
        <p:txBody>
          <a:bodyPr wrap="square" rtlCol="0">
            <a:spAutoFit/>
          </a:bodyPr>
          <a:lstStyle/>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The return is limited to the pre-defined investment terms.</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The income payment is conditional upon the Underlying performance.</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There is a higher risk of large or total capital losses when </a:t>
            </a:r>
            <a:r>
              <a:rPr lang="en-US" sz="650" dirty="0" err="1">
                <a:latin typeface="Montserrat" panose="00000500000000000000" pitchFamily="2" charset="0"/>
              </a:rPr>
              <a:t>Underlyings</a:t>
            </a:r>
            <a:r>
              <a:rPr lang="en-US" sz="650" dirty="0">
                <a:latin typeface="Montserrat" panose="00000500000000000000" pitchFamily="2" charset="0"/>
              </a:rPr>
              <a:t> are individual Company Stocks rather than Stock Market Indices.</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Investors will be exposed to the credit risk of the Issuer. If the Issuer become insolvent or cannot make the payments on the Product for any other reason, investors could lose some or all of their investment. A decline in the Issuers credit quality is likely to reduce the market value of the Product and therefore the price an investor may receive for the Product if they were to sell them in the market.</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There is a risk to capital should one of the </a:t>
            </a:r>
            <a:r>
              <a:rPr lang="en-US" sz="650" dirty="0" err="1">
                <a:latin typeface="Montserrat" panose="00000500000000000000" pitchFamily="2" charset="0"/>
              </a:rPr>
              <a:t>Underlyings</a:t>
            </a:r>
            <a:r>
              <a:rPr lang="en-US" sz="650" dirty="0">
                <a:latin typeface="Montserrat" panose="00000500000000000000" pitchFamily="2" charset="0"/>
              </a:rPr>
              <a:t> breach the capital protection barrier on its Final Observation date.</a:t>
            </a:r>
          </a:p>
          <a:p>
            <a:pPr marL="93663" indent="-93663" algn="just">
              <a:spcBef>
                <a:spcPts val="200"/>
              </a:spcBef>
              <a:buClr>
                <a:srgbClr val="007FB9"/>
              </a:buClr>
              <a:buSzPct val="120000"/>
              <a:buFont typeface="Wingdings" pitchFamily="2" charset="2"/>
              <a:buChar char="§"/>
            </a:pPr>
            <a:r>
              <a:rPr lang="en-US" sz="650" dirty="0">
                <a:latin typeface="Montserrat" panose="00000500000000000000" pitchFamily="2" charset="0"/>
              </a:rPr>
              <a:t>Should investors need to sell their investment before maturity, the trading price will likely mean they get back less than they invested.</a:t>
            </a:r>
            <a:endParaRPr lang="es-ES" sz="650" dirty="0">
              <a:latin typeface="Montserrat" panose="00000500000000000000" pitchFamily="2" charset="0"/>
            </a:endParaRPr>
          </a:p>
        </p:txBody>
      </p:sp>
      <p:sp>
        <p:nvSpPr>
          <p:cNvPr id="24" name="TextBox 23">
            <a:extLst>
              <a:ext uri="{FF2B5EF4-FFF2-40B4-BE49-F238E27FC236}">
                <a16:creationId xmlns:a16="http://schemas.microsoft.com/office/drawing/2014/main" id="{EBBBE083-447A-E843-820E-072E77854586}"/>
              </a:ext>
            </a:extLst>
          </p:cNvPr>
          <p:cNvSpPr txBox="1"/>
          <p:nvPr/>
        </p:nvSpPr>
        <p:spPr>
          <a:xfrm>
            <a:off x="4183696" y="1609606"/>
            <a:ext cx="3215025" cy="2773901"/>
          </a:xfrm>
          <a:prstGeom prst="rect">
            <a:avLst/>
          </a:prstGeom>
          <a:noFill/>
        </p:spPr>
        <p:txBody>
          <a:bodyPr wrap="square" rtlCol="0">
            <a:spAutoFit/>
          </a:bodyPr>
          <a:lstStyle/>
          <a:p>
            <a:pPr marL="1257300" indent="-1257300">
              <a:lnSpc>
                <a:spcPts val="1000"/>
              </a:lnSpc>
            </a:pPr>
            <a:r>
              <a:rPr lang="es-ES" sz="900" b="1" dirty="0">
                <a:solidFill>
                  <a:schemeClr val="bg1"/>
                </a:solidFill>
                <a:effectLst>
                  <a:outerShdw blurRad="38100" dist="38100" dir="2700000" algn="tl">
                    <a:srgbClr val="000000">
                      <a:alpha val="43137"/>
                    </a:srgbClr>
                  </a:outerShdw>
                </a:effectLst>
                <a:latin typeface="Montserrat" pitchFamily="2" charset="77"/>
              </a:rPr>
              <a:t>PRODUCT FACTS &amp; FEATURES</a:t>
            </a:r>
            <a:br>
              <a:rPr lang="es-ES" sz="900" b="1" dirty="0">
                <a:solidFill>
                  <a:schemeClr val="bg1"/>
                </a:solidFill>
                <a:effectLst>
                  <a:outerShdw blurRad="38100" dist="38100" dir="2700000" algn="tl">
                    <a:srgbClr val="000000">
                      <a:alpha val="43137"/>
                    </a:srgbClr>
                  </a:outerShdw>
                </a:effectLst>
                <a:latin typeface="Montserrat" pitchFamily="2" charset="77"/>
              </a:rPr>
            </a:br>
            <a:endParaRPr lang="en-US" sz="650" b="1" dirty="0">
              <a:solidFill>
                <a:schemeClr val="bg1"/>
              </a:solidFill>
              <a:effectLst>
                <a:outerShdw blurRad="38100" dist="38100" dir="2700000" algn="tl">
                  <a:srgbClr val="000000">
                    <a:alpha val="43137"/>
                  </a:srgbClr>
                </a:outerShdw>
              </a:effectLst>
              <a:latin typeface="Montserrat" pitchFamily="2" charset="77"/>
            </a:endParaRPr>
          </a:p>
          <a:p>
            <a:pPr marL="1346200" indent="-1346200">
              <a:lnSpc>
                <a:spcPts val="1000"/>
              </a:lnSpc>
            </a:pPr>
            <a:r>
              <a:rPr lang="es-ES" sz="700" b="1" dirty="0" err="1">
                <a:solidFill>
                  <a:schemeClr val="bg1"/>
                </a:solidFill>
                <a:latin typeface="Montserrat" panose="00000500000000000000" pitchFamily="2" charset="0"/>
              </a:rPr>
              <a:t>Issuer</a:t>
            </a:r>
            <a:r>
              <a:rPr lang="es-ES" sz="700" b="1" dirty="0">
                <a:solidFill>
                  <a:schemeClr val="bg1"/>
                </a:solidFill>
                <a:latin typeface="Montserrat" panose="00000500000000000000" pitchFamily="2" charset="0"/>
              </a:rPr>
              <a:t>:</a:t>
            </a:r>
            <a:r>
              <a:rPr lang="es-ES" sz="700" dirty="0">
                <a:solidFill>
                  <a:schemeClr val="bg1"/>
                </a:solidFill>
                <a:latin typeface="Montserrat" panose="00000500000000000000" pitchFamily="2" charset="0"/>
              </a:rPr>
              <a:t>	BBVA Global </a:t>
            </a:r>
            <a:r>
              <a:rPr lang="es-ES" sz="700" dirty="0" err="1">
                <a:solidFill>
                  <a:schemeClr val="bg1"/>
                </a:solidFill>
                <a:latin typeface="Montserrat" panose="00000500000000000000" pitchFamily="2" charset="0"/>
              </a:rPr>
              <a:t>Markets</a:t>
            </a:r>
            <a:r>
              <a:rPr lang="es-ES" sz="700" dirty="0">
                <a:solidFill>
                  <a:schemeClr val="bg1"/>
                </a:solidFill>
                <a:latin typeface="Montserrat" panose="00000500000000000000" pitchFamily="2" charset="0"/>
              </a:rPr>
              <a:t> B.V.</a:t>
            </a:r>
          </a:p>
          <a:p>
            <a:pPr marL="1346200" indent="-1346200">
              <a:lnSpc>
                <a:spcPts val="1000"/>
              </a:lnSpc>
            </a:pPr>
            <a:r>
              <a:rPr lang="es-ES" sz="700" b="1" dirty="0" err="1">
                <a:solidFill>
                  <a:schemeClr val="bg1"/>
                </a:solidFill>
                <a:latin typeface="Montserrat" panose="00000500000000000000" pitchFamily="2" charset="0"/>
              </a:rPr>
              <a:t>Guarantor</a:t>
            </a:r>
            <a:r>
              <a:rPr lang="es-ES" sz="700" b="1" dirty="0">
                <a:solidFill>
                  <a:schemeClr val="bg1"/>
                </a:solidFill>
                <a:latin typeface="Montserrat" panose="00000500000000000000" pitchFamily="2" charset="0"/>
              </a:rPr>
              <a:t>:</a:t>
            </a:r>
            <a:r>
              <a:rPr lang="es-ES" sz="700" dirty="0">
                <a:solidFill>
                  <a:schemeClr val="bg1"/>
                </a:solidFill>
                <a:latin typeface="Montserrat" panose="00000500000000000000" pitchFamily="2" charset="0"/>
              </a:rPr>
              <a:t>	BBVA</a:t>
            </a:r>
          </a:p>
          <a:p>
            <a:pPr marL="1346200" indent="-1346200">
              <a:lnSpc>
                <a:spcPts val="1000"/>
              </a:lnSpc>
            </a:pPr>
            <a:r>
              <a:rPr lang="es-ES" sz="700" b="1" dirty="0" err="1">
                <a:solidFill>
                  <a:schemeClr val="bg1"/>
                </a:solidFill>
                <a:latin typeface="Montserrat" panose="00000500000000000000" pitchFamily="2" charset="0"/>
              </a:rPr>
              <a:t>Credit</a:t>
            </a:r>
            <a:r>
              <a:rPr lang="es-ES" sz="700" b="1" dirty="0">
                <a:solidFill>
                  <a:schemeClr val="bg1"/>
                </a:solidFill>
                <a:latin typeface="Montserrat" panose="00000500000000000000" pitchFamily="2" charset="0"/>
              </a:rPr>
              <a:t> Ratings:</a:t>
            </a:r>
            <a:r>
              <a:rPr lang="es-ES" sz="700" dirty="0">
                <a:solidFill>
                  <a:schemeClr val="bg1"/>
                </a:solidFill>
                <a:latin typeface="Montserrat" panose="00000500000000000000" pitchFamily="2" charset="0"/>
              </a:rPr>
              <a:t>	Fitch A-, Moody’s A3, S&amp;P A</a:t>
            </a:r>
          </a:p>
          <a:p>
            <a:pPr marL="1346200" indent="-1346200">
              <a:lnSpc>
                <a:spcPts val="1000"/>
              </a:lnSpc>
            </a:pP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Source</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BBVA 10.06.2022</a:t>
            </a:r>
          </a:p>
          <a:p>
            <a:pPr marL="1346200" indent="-1346200">
              <a:lnSpc>
                <a:spcPts val="1000"/>
              </a:lnSpc>
            </a:pPr>
            <a:r>
              <a:rPr lang="es-ES" sz="700" b="1" dirty="0" err="1">
                <a:solidFill>
                  <a:schemeClr val="bg1"/>
                </a:solidFill>
                <a:latin typeface="Montserrat" panose="00000500000000000000" pitchFamily="2" charset="0"/>
              </a:rPr>
              <a:t>Maximum</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Term</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4 </a:t>
            </a:r>
            <a:r>
              <a:rPr lang="es-ES" sz="700" dirty="0" err="1">
                <a:solidFill>
                  <a:schemeClr val="bg1"/>
                </a:solidFill>
                <a:latin typeface="Montserrat" panose="00000500000000000000" pitchFamily="2" charset="0"/>
              </a:rPr>
              <a:t>years</a:t>
            </a:r>
            <a:endParaRPr lang="es-ES" sz="700" dirty="0">
              <a:solidFill>
                <a:schemeClr val="bg1"/>
              </a:solidFill>
              <a:latin typeface="Montserrat" panose="00000500000000000000" pitchFamily="2" charset="0"/>
            </a:endParaRPr>
          </a:p>
          <a:p>
            <a:pPr marL="1346200" indent="-1346200">
              <a:lnSpc>
                <a:spcPts val="1000"/>
              </a:lnSpc>
            </a:pPr>
            <a:r>
              <a:rPr lang="es-ES" sz="700" b="1" dirty="0" err="1">
                <a:solidFill>
                  <a:schemeClr val="bg1"/>
                </a:solidFill>
                <a:latin typeface="Montserrat" panose="00000500000000000000" pitchFamily="2" charset="0"/>
              </a:rPr>
              <a:t>Investment</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Structure</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Memory</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Income</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Autocall</a:t>
            </a:r>
            <a:endParaRPr lang="es-ES" sz="700" dirty="0">
              <a:solidFill>
                <a:schemeClr val="bg1"/>
              </a:solidFill>
              <a:latin typeface="Montserrat" panose="00000500000000000000" pitchFamily="2" charset="0"/>
            </a:endParaRPr>
          </a:p>
          <a:p>
            <a:pPr marL="1346200" indent="-1346200">
              <a:lnSpc>
                <a:spcPts val="1000"/>
              </a:lnSpc>
            </a:pPr>
            <a:r>
              <a:rPr lang="es-ES" sz="700" b="1" dirty="0" err="1">
                <a:solidFill>
                  <a:schemeClr val="bg1"/>
                </a:solidFill>
                <a:latin typeface="Montserrat" panose="00000500000000000000" pitchFamily="2" charset="0"/>
              </a:rPr>
              <a:t>Autocall</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Opportunities</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Quarterly</a:t>
            </a:r>
            <a:endParaRPr lang="es-ES" sz="700" dirty="0">
              <a:solidFill>
                <a:schemeClr val="bg1"/>
              </a:solidFill>
              <a:latin typeface="Montserrat" panose="00000500000000000000" pitchFamily="2" charset="0"/>
            </a:endParaRPr>
          </a:p>
          <a:p>
            <a:pPr marL="1346200" indent="-1346200">
              <a:lnSpc>
                <a:spcPts val="1000"/>
              </a:lnSpc>
            </a:pP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First</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Observation</a:t>
            </a:r>
            <a:r>
              <a:rPr lang="es-ES" sz="700" dirty="0">
                <a:solidFill>
                  <a:schemeClr val="bg1"/>
                </a:solidFill>
                <a:latin typeface="Montserrat" panose="00000500000000000000" pitchFamily="2" charset="0"/>
              </a:rPr>
              <a:t> at 6 </a:t>
            </a:r>
            <a:r>
              <a:rPr lang="es-ES" sz="700" dirty="0" err="1">
                <a:solidFill>
                  <a:schemeClr val="bg1"/>
                </a:solidFill>
                <a:latin typeface="Montserrat" panose="00000500000000000000" pitchFamily="2" charset="0"/>
              </a:rPr>
              <a:t>months</a:t>
            </a:r>
            <a:r>
              <a:rPr lang="es-ES" sz="700" dirty="0">
                <a:solidFill>
                  <a:schemeClr val="bg1"/>
                </a:solidFill>
                <a:latin typeface="Montserrat" panose="00000500000000000000" pitchFamily="2" charset="0"/>
              </a:rPr>
              <a:t>)</a:t>
            </a:r>
          </a:p>
          <a:p>
            <a:pPr marL="1346200" indent="-1346200">
              <a:lnSpc>
                <a:spcPts val="1000"/>
              </a:lnSpc>
            </a:pPr>
            <a:r>
              <a:rPr lang="es-ES" sz="700" b="1" dirty="0" err="1">
                <a:solidFill>
                  <a:schemeClr val="bg1"/>
                </a:solidFill>
                <a:latin typeface="Montserrat" panose="00000500000000000000" pitchFamily="2" charset="0"/>
              </a:rPr>
              <a:t>Autocall</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Trigger</a:t>
            </a:r>
            <a:r>
              <a:rPr lang="es-ES" sz="700" b="1" dirty="0">
                <a:solidFill>
                  <a:schemeClr val="bg1"/>
                </a:solidFill>
                <a:latin typeface="Montserrat" panose="00000500000000000000" pitchFamily="2" charset="0"/>
              </a:rPr>
              <a:t>:</a:t>
            </a:r>
            <a:r>
              <a:rPr lang="es-ES" sz="700" dirty="0">
                <a:solidFill>
                  <a:schemeClr val="bg1"/>
                </a:solidFill>
                <a:latin typeface="Montserrat" panose="00000500000000000000" pitchFamily="2" charset="0"/>
              </a:rPr>
              <a:t>	80% </a:t>
            </a:r>
            <a:r>
              <a:rPr lang="es-ES" sz="700" dirty="0" err="1">
                <a:solidFill>
                  <a:schemeClr val="bg1"/>
                </a:solidFill>
                <a:latin typeface="Montserrat" panose="00000500000000000000" pitchFamily="2" charset="0"/>
              </a:rPr>
              <a:t>of</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initial</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level</a:t>
            </a:r>
            <a:endParaRPr lang="es-ES" sz="700" dirty="0">
              <a:solidFill>
                <a:schemeClr val="bg1"/>
              </a:solidFill>
              <a:latin typeface="Montserrat" panose="00000500000000000000" pitchFamily="2" charset="0"/>
            </a:endParaRPr>
          </a:p>
          <a:p>
            <a:pPr marL="1346200" indent="-1346200">
              <a:lnSpc>
                <a:spcPts val="1000"/>
              </a:lnSpc>
            </a:pPr>
            <a:r>
              <a:rPr lang="es-ES" sz="700" b="1" dirty="0" err="1">
                <a:solidFill>
                  <a:schemeClr val="bg1"/>
                </a:solidFill>
                <a:latin typeface="Montserrat" panose="00000500000000000000" pitchFamily="2" charset="0"/>
              </a:rPr>
              <a:t>Memory</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Income</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Rate</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USD: 5.25% </a:t>
            </a:r>
            <a:r>
              <a:rPr lang="es-ES" sz="700" dirty="0" err="1">
                <a:solidFill>
                  <a:schemeClr val="bg1"/>
                </a:solidFill>
                <a:latin typeface="Montserrat" panose="00000500000000000000" pitchFamily="2" charset="0"/>
              </a:rPr>
              <a:t>Quarterly</a:t>
            </a:r>
            <a:r>
              <a:rPr lang="es-ES" sz="700" dirty="0">
                <a:solidFill>
                  <a:schemeClr val="bg1"/>
                </a:solidFill>
                <a:latin typeface="Montserrat" panose="00000500000000000000" pitchFamily="2" charset="0"/>
              </a:rPr>
              <a:t> (21.00% p.a.)</a:t>
            </a:r>
          </a:p>
          <a:p>
            <a:pPr marL="1346200" indent="-1346200">
              <a:lnSpc>
                <a:spcPts val="1000"/>
              </a:lnSpc>
            </a:pPr>
            <a:r>
              <a:rPr lang="es-ES" sz="700" b="1" dirty="0" err="1">
                <a:solidFill>
                  <a:schemeClr val="bg1"/>
                </a:solidFill>
                <a:latin typeface="Montserrat" panose="00000500000000000000" pitchFamily="2" charset="0"/>
              </a:rPr>
              <a:t>Income</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Trigger</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50% </a:t>
            </a:r>
            <a:r>
              <a:rPr lang="es-ES" sz="700" dirty="0" err="1">
                <a:solidFill>
                  <a:schemeClr val="bg1"/>
                </a:solidFill>
                <a:latin typeface="Montserrat" panose="00000500000000000000" pitchFamily="2" charset="0"/>
              </a:rPr>
              <a:t>of</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initial</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level</a:t>
            </a:r>
            <a:endParaRPr lang="es-ES" sz="700" dirty="0">
              <a:solidFill>
                <a:schemeClr val="bg1"/>
              </a:solidFill>
              <a:latin typeface="Montserrat" panose="00000500000000000000" pitchFamily="2" charset="0"/>
            </a:endParaRPr>
          </a:p>
          <a:p>
            <a:pPr marL="1346200" indent="-1346200">
              <a:lnSpc>
                <a:spcPts val="1000"/>
              </a:lnSpc>
            </a:pPr>
            <a:r>
              <a:rPr lang="es-ES" sz="700" b="1" dirty="0">
                <a:solidFill>
                  <a:schemeClr val="bg1"/>
                </a:solidFill>
                <a:latin typeface="Montserrat" panose="00000500000000000000" pitchFamily="2" charset="0"/>
              </a:rPr>
              <a:t>Capital </a:t>
            </a:r>
            <a:r>
              <a:rPr lang="es-ES" sz="700" b="1" dirty="0" err="1">
                <a:solidFill>
                  <a:schemeClr val="bg1"/>
                </a:solidFill>
                <a:latin typeface="Montserrat" panose="00000500000000000000" pitchFamily="2" charset="0"/>
              </a:rPr>
              <a:t>Risk</a:t>
            </a:r>
            <a:r>
              <a:rPr lang="es-ES" sz="700" b="1" dirty="0">
                <a:solidFill>
                  <a:schemeClr val="bg1"/>
                </a:solidFill>
                <a:latin typeface="Montserrat" panose="00000500000000000000" pitchFamily="2" charset="0"/>
              </a:rPr>
              <a:t>:</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Not</a:t>
            </a:r>
            <a:r>
              <a:rPr lang="es-ES" sz="700" dirty="0">
                <a:solidFill>
                  <a:schemeClr val="bg1"/>
                </a:solidFill>
                <a:latin typeface="Montserrat" panose="00000500000000000000" pitchFamily="2" charset="0"/>
              </a:rPr>
              <a:t> capital </a:t>
            </a:r>
            <a:r>
              <a:rPr lang="es-ES" sz="700" dirty="0" err="1">
                <a:solidFill>
                  <a:schemeClr val="bg1"/>
                </a:solidFill>
                <a:latin typeface="Montserrat" panose="00000500000000000000" pitchFamily="2" charset="0"/>
              </a:rPr>
              <a:t>protected</a:t>
            </a:r>
            <a:endParaRPr lang="es-ES" sz="700" dirty="0">
              <a:solidFill>
                <a:schemeClr val="bg1"/>
              </a:solidFill>
              <a:latin typeface="Montserrat" panose="00000500000000000000" pitchFamily="2" charset="0"/>
            </a:endParaRPr>
          </a:p>
          <a:p>
            <a:pPr marL="1346200" indent="-1346200">
              <a:lnSpc>
                <a:spcPts val="1000"/>
              </a:lnSpc>
            </a:pPr>
            <a:r>
              <a:rPr lang="es-ES" sz="700" b="1" dirty="0">
                <a:solidFill>
                  <a:schemeClr val="bg1"/>
                </a:solidFill>
                <a:latin typeface="Montserrat" panose="00000500000000000000" pitchFamily="2" charset="0"/>
              </a:rPr>
              <a:t>Capital </a:t>
            </a:r>
            <a:r>
              <a:rPr lang="es-ES" sz="700" b="1" dirty="0" err="1">
                <a:solidFill>
                  <a:schemeClr val="bg1"/>
                </a:solidFill>
                <a:latin typeface="Montserrat" panose="00000500000000000000" pitchFamily="2" charset="0"/>
              </a:rPr>
              <a:t>Protection</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Barrier</a:t>
            </a:r>
            <a:r>
              <a:rPr lang="es-ES" sz="700" b="1" dirty="0">
                <a:solidFill>
                  <a:schemeClr val="bg1"/>
                </a:solidFill>
                <a:latin typeface="Montserrat" panose="00000500000000000000" pitchFamily="2" charset="0"/>
              </a:rPr>
              <a:t>: </a:t>
            </a:r>
            <a:r>
              <a:rPr lang="es-ES" sz="700" dirty="0">
                <a:solidFill>
                  <a:schemeClr val="bg1"/>
                </a:solidFill>
                <a:latin typeface="Montserrat" panose="00000500000000000000" pitchFamily="2" charset="0"/>
              </a:rPr>
              <a:t>	50% Final </a:t>
            </a:r>
            <a:r>
              <a:rPr lang="es-ES" sz="700" dirty="0" err="1">
                <a:solidFill>
                  <a:schemeClr val="bg1"/>
                </a:solidFill>
                <a:latin typeface="Montserrat" panose="00000500000000000000" pitchFamily="2" charset="0"/>
              </a:rPr>
              <a:t>level</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European</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style</a:t>
            </a:r>
            <a:r>
              <a:rPr lang="es-ES" sz="700" dirty="0">
                <a:solidFill>
                  <a:schemeClr val="bg1"/>
                </a:solidFill>
                <a:latin typeface="Montserrat" panose="00000500000000000000" pitchFamily="2" charset="0"/>
              </a:rPr>
              <a:t>)</a:t>
            </a:r>
          </a:p>
          <a:p>
            <a:pPr marL="1346200" indent="-1346200">
              <a:lnSpc>
                <a:spcPts val="1000"/>
              </a:lnSpc>
            </a:pPr>
            <a:endParaRPr lang="es-ES" sz="700" dirty="0">
              <a:solidFill>
                <a:schemeClr val="bg1"/>
              </a:solidFill>
              <a:latin typeface="Montserrat" panose="00000500000000000000" pitchFamily="2" charset="0"/>
            </a:endParaRPr>
          </a:p>
          <a:p>
            <a:pPr marL="1346200" indent="-1346200">
              <a:lnSpc>
                <a:spcPts val="1000"/>
              </a:lnSpc>
            </a:pPr>
            <a:r>
              <a:rPr lang="es-ES" sz="700" b="1" dirty="0" err="1">
                <a:solidFill>
                  <a:schemeClr val="bg1"/>
                </a:solidFill>
                <a:latin typeface="Montserrat" panose="00000500000000000000" pitchFamily="2" charset="0"/>
              </a:rPr>
              <a:t>Underlying</a:t>
            </a:r>
            <a:r>
              <a:rPr lang="es-ES" sz="700" b="1" dirty="0">
                <a:solidFill>
                  <a:schemeClr val="bg1"/>
                </a:solidFill>
                <a:latin typeface="Montserrat" panose="00000500000000000000" pitchFamily="2" charset="0"/>
              </a:rPr>
              <a:t> </a:t>
            </a:r>
            <a:r>
              <a:rPr lang="es-ES" sz="700" b="1" dirty="0" err="1">
                <a:solidFill>
                  <a:schemeClr val="bg1"/>
                </a:solidFill>
                <a:latin typeface="Montserrat" panose="00000500000000000000" pitchFamily="2" charset="0"/>
              </a:rPr>
              <a:t>Basket</a:t>
            </a:r>
            <a:r>
              <a:rPr lang="es-ES" sz="700" b="1" dirty="0">
                <a:solidFill>
                  <a:schemeClr val="bg1"/>
                </a:solidFill>
                <a:latin typeface="Montserrat" panose="00000500000000000000" pitchFamily="2" charset="0"/>
              </a:rPr>
              <a:t> 	Bloomberg </a:t>
            </a:r>
            <a:r>
              <a:rPr lang="es-ES" sz="700" b="1" dirty="0" err="1">
                <a:solidFill>
                  <a:schemeClr val="bg1"/>
                </a:solidFill>
                <a:latin typeface="Montserrat" panose="00000500000000000000" pitchFamily="2" charset="0"/>
              </a:rPr>
              <a:t>Code</a:t>
            </a:r>
            <a:endParaRPr lang="es-ES" sz="700" b="1" dirty="0">
              <a:solidFill>
                <a:schemeClr val="bg1"/>
              </a:solidFill>
              <a:latin typeface="Montserrat" panose="00000500000000000000" pitchFamily="2" charset="0"/>
            </a:endParaRPr>
          </a:p>
          <a:p>
            <a:pPr marL="1346200" indent="-1346200">
              <a:lnSpc>
                <a:spcPts val="1000"/>
              </a:lnSpc>
            </a:pPr>
            <a:r>
              <a:rPr lang="es-ES" sz="700" dirty="0" err="1">
                <a:solidFill>
                  <a:schemeClr val="bg1"/>
                </a:solidFill>
                <a:latin typeface="Montserrat" panose="00000500000000000000" pitchFamily="2" charset="0"/>
              </a:rPr>
              <a:t>Advanced</a:t>
            </a:r>
            <a:r>
              <a:rPr lang="es-ES" sz="700" dirty="0">
                <a:solidFill>
                  <a:schemeClr val="bg1"/>
                </a:solidFill>
                <a:latin typeface="Montserrat" panose="00000500000000000000" pitchFamily="2" charset="0"/>
              </a:rPr>
              <a:t> Micro </a:t>
            </a:r>
            <a:r>
              <a:rPr lang="es-ES" sz="700" dirty="0" err="1">
                <a:solidFill>
                  <a:schemeClr val="bg1"/>
                </a:solidFill>
                <a:latin typeface="Montserrat" panose="00000500000000000000" pitchFamily="2" charset="0"/>
              </a:rPr>
              <a:t>Devices</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Inc</a:t>
            </a:r>
            <a:r>
              <a:rPr lang="es-ES" sz="700" dirty="0">
                <a:solidFill>
                  <a:schemeClr val="bg1"/>
                </a:solidFill>
                <a:latin typeface="Montserrat" panose="00000500000000000000" pitchFamily="2" charset="0"/>
              </a:rPr>
              <a:t> 	AMD UW </a:t>
            </a:r>
            <a:r>
              <a:rPr lang="es-ES" sz="700" dirty="0" err="1">
                <a:solidFill>
                  <a:schemeClr val="bg1"/>
                </a:solidFill>
                <a:latin typeface="Montserrat" panose="00000500000000000000" pitchFamily="2" charset="0"/>
              </a:rPr>
              <a:t>Equity</a:t>
            </a:r>
            <a:endParaRPr lang="es-ES" sz="700" dirty="0">
              <a:solidFill>
                <a:schemeClr val="bg1"/>
              </a:solidFill>
              <a:latin typeface="Montserrat" panose="00000500000000000000" pitchFamily="2" charset="0"/>
            </a:endParaRPr>
          </a:p>
          <a:p>
            <a:pPr marL="1346200" indent="-1346200">
              <a:lnSpc>
                <a:spcPts val="1000"/>
              </a:lnSpc>
            </a:pPr>
            <a:r>
              <a:rPr lang="es-ES" sz="700" dirty="0" err="1">
                <a:solidFill>
                  <a:schemeClr val="bg1"/>
                </a:solidFill>
                <a:latin typeface="Montserrat" panose="00000500000000000000" pitchFamily="2" charset="0"/>
              </a:rPr>
              <a:t>Carnival</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Corp</a:t>
            </a:r>
            <a:r>
              <a:rPr lang="es-ES" sz="700" dirty="0">
                <a:solidFill>
                  <a:schemeClr val="bg1"/>
                </a:solidFill>
                <a:latin typeface="Montserrat" panose="00000500000000000000" pitchFamily="2" charset="0"/>
              </a:rPr>
              <a:t> 	CCL UN </a:t>
            </a:r>
            <a:r>
              <a:rPr lang="es-ES" sz="700" dirty="0" err="1">
                <a:solidFill>
                  <a:schemeClr val="bg1"/>
                </a:solidFill>
                <a:latin typeface="Montserrat" panose="00000500000000000000" pitchFamily="2" charset="0"/>
              </a:rPr>
              <a:t>Equity</a:t>
            </a:r>
            <a:endParaRPr lang="es-ES" sz="700" dirty="0">
              <a:solidFill>
                <a:schemeClr val="bg1"/>
              </a:solidFill>
              <a:latin typeface="Montserrat" panose="00000500000000000000" pitchFamily="2" charset="0"/>
            </a:endParaRPr>
          </a:p>
          <a:p>
            <a:pPr marL="1346200" indent="-1346200">
              <a:lnSpc>
                <a:spcPts val="1000"/>
              </a:lnSpc>
            </a:pPr>
            <a:r>
              <a:rPr lang="es-ES" sz="700" dirty="0">
                <a:solidFill>
                  <a:schemeClr val="bg1"/>
                </a:solidFill>
                <a:latin typeface="Montserrat" panose="00000500000000000000" pitchFamily="2" charset="0"/>
              </a:rPr>
              <a:t>Meta </a:t>
            </a:r>
            <a:r>
              <a:rPr lang="es-ES" sz="700" dirty="0" err="1">
                <a:solidFill>
                  <a:schemeClr val="bg1"/>
                </a:solidFill>
                <a:latin typeface="Montserrat" panose="00000500000000000000" pitchFamily="2" charset="0"/>
              </a:rPr>
              <a:t>Platforms</a:t>
            </a:r>
            <a:r>
              <a:rPr lang="es-ES" sz="700" dirty="0">
                <a:solidFill>
                  <a:schemeClr val="bg1"/>
                </a:solidFill>
                <a:latin typeface="Montserrat" panose="00000500000000000000" pitchFamily="2" charset="0"/>
              </a:rPr>
              <a:t> </a:t>
            </a:r>
            <a:r>
              <a:rPr lang="es-ES" sz="700" dirty="0" err="1">
                <a:solidFill>
                  <a:schemeClr val="bg1"/>
                </a:solidFill>
                <a:latin typeface="Montserrat" panose="00000500000000000000" pitchFamily="2" charset="0"/>
              </a:rPr>
              <a:t>Inc</a:t>
            </a:r>
            <a:r>
              <a:rPr lang="es-ES" sz="700" dirty="0">
                <a:solidFill>
                  <a:schemeClr val="bg1"/>
                </a:solidFill>
                <a:latin typeface="Montserrat" panose="00000500000000000000" pitchFamily="2" charset="0"/>
              </a:rPr>
              <a:t> 	FB UW </a:t>
            </a:r>
            <a:r>
              <a:rPr lang="es-ES" sz="700" dirty="0" err="1">
                <a:solidFill>
                  <a:schemeClr val="bg1"/>
                </a:solidFill>
                <a:latin typeface="Montserrat" panose="00000500000000000000" pitchFamily="2" charset="0"/>
              </a:rPr>
              <a:t>Equity</a:t>
            </a:r>
            <a:endParaRPr lang="es-ES" sz="700" dirty="0">
              <a:solidFill>
                <a:schemeClr val="bg1"/>
              </a:solidFill>
              <a:latin typeface="Montserrat" panose="00000500000000000000" pitchFamily="2" charset="0"/>
            </a:endParaRPr>
          </a:p>
          <a:p>
            <a:pPr marL="1346200" indent="-1346200">
              <a:lnSpc>
                <a:spcPts val="1000"/>
              </a:lnSpc>
            </a:pPr>
            <a:r>
              <a:rPr lang="es-ES" sz="700" dirty="0">
                <a:solidFill>
                  <a:schemeClr val="bg1"/>
                </a:solidFill>
                <a:latin typeface="Montserrat" panose="00000500000000000000" pitchFamily="2" charset="0"/>
              </a:rPr>
              <a:t>Tesla </a:t>
            </a:r>
            <a:r>
              <a:rPr lang="es-ES" sz="700" dirty="0" err="1">
                <a:solidFill>
                  <a:schemeClr val="bg1"/>
                </a:solidFill>
                <a:latin typeface="Montserrat" panose="00000500000000000000" pitchFamily="2" charset="0"/>
              </a:rPr>
              <a:t>Inc</a:t>
            </a:r>
            <a:r>
              <a:rPr lang="es-ES" sz="700" dirty="0">
                <a:solidFill>
                  <a:schemeClr val="bg1"/>
                </a:solidFill>
                <a:latin typeface="Montserrat" panose="00000500000000000000" pitchFamily="2" charset="0"/>
              </a:rPr>
              <a:t> 	TSLA UW </a:t>
            </a:r>
            <a:r>
              <a:rPr lang="es-ES" sz="700" dirty="0" err="1">
                <a:solidFill>
                  <a:schemeClr val="bg1"/>
                </a:solidFill>
                <a:latin typeface="Montserrat" panose="00000500000000000000" pitchFamily="2" charset="0"/>
              </a:rPr>
              <a:t>Equity</a:t>
            </a:r>
            <a:endParaRPr lang="es-ES" sz="700" dirty="0">
              <a:solidFill>
                <a:schemeClr val="bg1"/>
              </a:solidFill>
              <a:latin typeface="Montserrat" panose="00000500000000000000" pitchFamily="2" charset="0"/>
            </a:endParaRPr>
          </a:p>
        </p:txBody>
      </p:sp>
      <p:sp>
        <p:nvSpPr>
          <p:cNvPr id="28" name="TextBox 27">
            <a:extLst>
              <a:ext uri="{FF2B5EF4-FFF2-40B4-BE49-F238E27FC236}">
                <a16:creationId xmlns:a16="http://schemas.microsoft.com/office/drawing/2014/main" id="{70FC99DA-2730-B54A-911F-B719AB8366D9}"/>
              </a:ext>
            </a:extLst>
          </p:cNvPr>
          <p:cNvSpPr txBox="1"/>
          <p:nvPr/>
        </p:nvSpPr>
        <p:spPr>
          <a:xfrm>
            <a:off x="4168754" y="4743521"/>
            <a:ext cx="3215025" cy="2108013"/>
          </a:xfrm>
          <a:prstGeom prst="rect">
            <a:avLst/>
          </a:prstGeom>
          <a:noFill/>
        </p:spPr>
        <p:txBody>
          <a:bodyPr wrap="square" rtlCol="0">
            <a:spAutoFit/>
          </a:bodyPr>
          <a:lstStyle/>
          <a:p>
            <a:pPr marL="1257300" indent="-1257300">
              <a:lnSpc>
                <a:spcPts val="1000"/>
              </a:lnSpc>
            </a:pPr>
            <a:r>
              <a:rPr lang="en-GB" sz="900" b="1" dirty="0">
                <a:solidFill>
                  <a:schemeClr val="bg1"/>
                </a:solidFill>
                <a:effectLst>
                  <a:outerShdw blurRad="38100" dist="38100" dir="2700000" algn="tl">
                    <a:srgbClr val="000000">
                      <a:alpha val="43137"/>
                    </a:srgbClr>
                  </a:outerShdw>
                </a:effectLst>
                <a:latin typeface="Montserrat" pitchFamily="2" charset="77"/>
              </a:rPr>
              <a:t>KEY INFORMATION</a:t>
            </a:r>
          </a:p>
          <a:p>
            <a:pPr marL="1257300" indent="-1257300">
              <a:lnSpc>
                <a:spcPts val="1000"/>
              </a:lnSpc>
            </a:pPr>
            <a:endParaRPr lang="en-US" sz="900" b="1" dirty="0">
              <a:solidFill>
                <a:schemeClr val="bg1"/>
              </a:solidFill>
              <a:effectLst>
                <a:outerShdw blurRad="38100" dist="38100" dir="2700000" algn="tl">
                  <a:srgbClr val="000000">
                    <a:alpha val="43137"/>
                  </a:srgbClr>
                </a:outerShdw>
              </a:effectLst>
              <a:latin typeface="Montserrat" pitchFamily="2" charset="77"/>
            </a:endParaRPr>
          </a:p>
          <a:p>
            <a:pPr marL="1346200" indent="-1346200">
              <a:lnSpc>
                <a:spcPct val="150000"/>
              </a:lnSpc>
            </a:pPr>
            <a:r>
              <a:rPr lang="en-GB" sz="700" b="1" dirty="0">
                <a:solidFill>
                  <a:schemeClr val="bg1"/>
                </a:solidFill>
                <a:latin typeface="Montserrat" panose="00000500000000000000" pitchFamily="2" charset="0"/>
              </a:rPr>
              <a:t>Subscription Period:</a:t>
            </a:r>
            <a:r>
              <a:rPr lang="en-GB" sz="700" dirty="0">
                <a:solidFill>
                  <a:schemeClr val="bg1"/>
                </a:solidFill>
                <a:latin typeface="Montserrat" panose="00000500000000000000" pitchFamily="2" charset="0"/>
              </a:rPr>
              <a:t>	10 June 2022 - 06 July 2022</a:t>
            </a:r>
            <a:br>
              <a:rPr lang="en-GB" sz="700" dirty="0">
                <a:solidFill>
                  <a:schemeClr val="bg1"/>
                </a:solidFill>
                <a:latin typeface="Montserrat" panose="00000500000000000000" pitchFamily="2" charset="0"/>
              </a:rPr>
            </a:br>
            <a:r>
              <a:rPr lang="en-GB" sz="700" dirty="0">
                <a:solidFill>
                  <a:schemeClr val="bg1"/>
                </a:solidFill>
                <a:latin typeface="Montserrat" panose="00000500000000000000" pitchFamily="2" charset="0"/>
              </a:rPr>
              <a:t>(4.30pm UK Time)</a:t>
            </a:r>
          </a:p>
          <a:p>
            <a:pPr marL="1346200" indent="-1346200">
              <a:lnSpc>
                <a:spcPct val="150000"/>
              </a:lnSpc>
            </a:pPr>
            <a:r>
              <a:rPr lang="en-GB" sz="700" b="1" dirty="0">
                <a:solidFill>
                  <a:schemeClr val="bg1"/>
                </a:solidFill>
                <a:latin typeface="Montserrat" panose="00000500000000000000" pitchFamily="2" charset="0"/>
              </a:rPr>
              <a:t>Issue Price: </a:t>
            </a:r>
            <a:r>
              <a:rPr lang="en-GB" sz="700" dirty="0">
                <a:solidFill>
                  <a:schemeClr val="bg1"/>
                </a:solidFill>
                <a:latin typeface="Montserrat" panose="00000500000000000000" pitchFamily="2" charset="0"/>
              </a:rPr>
              <a:t>	100%</a:t>
            </a:r>
          </a:p>
          <a:p>
            <a:pPr marL="1346200" indent="-1346200">
              <a:lnSpc>
                <a:spcPct val="150000"/>
              </a:lnSpc>
            </a:pPr>
            <a:r>
              <a:rPr lang="en-GB" sz="700" b="1" dirty="0">
                <a:solidFill>
                  <a:schemeClr val="bg1"/>
                </a:solidFill>
                <a:latin typeface="Montserrat" panose="00000500000000000000" pitchFamily="2" charset="0"/>
              </a:rPr>
              <a:t>Strike Date: </a:t>
            </a:r>
            <a:r>
              <a:rPr lang="en-GB" sz="700" dirty="0">
                <a:solidFill>
                  <a:schemeClr val="bg1"/>
                </a:solidFill>
                <a:latin typeface="Montserrat" panose="00000500000000000000" pitchFamily="2" charset="0"/>
              </a:rPr>
              <a:t>	07 July 2022</a:t>
            </a:r>
          </a:p>
          <a:p>
            <a:pPr marL="1346200" indent="-1346200">
              <a:lnSpc>
                <a:spcPct val="150000"/>
              </a:lnSpc>
            </a:pPr>
            <a:r>
              <a:rPr lang="en-GB" sz="700" b="1" dirty="0">
                <a:solidFill>
                  <a:schemeClr val="bg1"/>
                </a:solidFill>
                <a:latin typeface="Montserrat" panose="00000500000000000000" pitchFamily="2" charset="0"/>
              </a:rPr>
              <a:t>Issue Date: </a:t>
            </a:r>
            <a:r>
              <a:rPr lang="en-GB" sz="700" dirty="0">
                <a:solidFill>
                  <a:schemeClr val="bg1"/>
                </a:solidFill>
                <a:latin typeface="Montserrat" panose="00000500000000000000" pitchFamily="2" charset="0"/>
              </a:rPr>
              <a:t>	14 July 2022</a:t>
            </a:r>
          </a:p>
          <a:p>
            <a:pPr marL="1346200" indent="-1346200">
              <a:lnSpc>
                <a:spcPct val="150000"/>
              </a:lnSpc>
            </a:pPr>
            <a:r>
              <a:rPr lang="en-GB" sz="700" b="1" dirty="0">
                <a:solidFill>
                  <a:schemeClr val="bg1"/>
                </a:solidFill>
                <a:latin typeface="Montserrat" panose="00000500000000000000" pitchFamily="2" charset="0"/>
              </a:rPr>
              <a:t>1st Coupon Observation:</a:t>
            </a:r>
            <a:r>
              <a:rPr lang="en-GB" sz="700" dirty="0">
                <a:solidFill>
                  <a:schemeClr val="bg1"/>
                </a:solidFill>
                <a:latin typeface="Montserrat" panose="00000500000000000000" pitchFamily="2" charset="0"/>
              </a:rPr>
              <a:t>	07 October 2022</a:t>
            </a:r>
          </a:p>
          <a:p>
            <a:pPr marL="1346200" indent="-1346200">
              <a:lnSpc>
                <a:spcPct val="150000"/>
              </a:lnSpc>
            </a:pPr>
            <a:r>
              <a:rPr lang="en-GB" sz="700" b="1" dirty="0">
                <a:solidFill>
                  <a:schemeClr val="bg1"/>
                </a:solidFill>
                <a:latin typeface="Montserrat" panose="00000500000000000000" pitchFamily="2" charset="0"/>
              </a:rPr>
              <a:t>1st Autocall Observation:</a:t>
            </a:r>
            <a:r>
              <a:rPr lang="en-GB" sz="700" dirty="0">
                <a:solidFill>
                  <a:schemeClr val="bg1"/>
                </a:solidFill>
                <a:latin typeface="Montserrat" panose="00000500000000000000" pitchFamily="2" charset="0"/>
              </a:rPr>
              <a:t>	09 January 2023</a:t>
            </a:r>
          </a:p>
          <a:p>
            <a:pPr marL="1346200" indent="-1346200">
              <a:lnSpc>
                <a:spcPct val="150000"/>
              </a:lnSpc>
            </a:pPr>
            <a:r>
              <a:rPr lang="en-GB" sz="700" b="1" dirty="0">
                <a:solidFill>
                  <a:schemeClr val="bg1"/>
                </a:solidFill>
                <a:latin typeface="Montserrat" panose="00000500000000000000" pitchFamily="2" charset="0"/>
              </a:rPr>
              <a:t>Final Observation: </a:t>
            </a:r>
            <a:r>
              <a:rPr lang="en-GB" sz="700" dirty="0">
                <a:solidFill>
                  <a:schemeClr val="bg1"/>
                </a:solidFill>
                <a:latin typeface="Montserrat" panose="00000500000000000000" pitchFamily="2" charset="0"/>
              </a:rPr>
              <a:t>	07 July 2026</a:t>
            </a:r>
          </a:p>
          <a:p>
            <a:pPr marL="1346200" indent="-1346200">
              <a:lnSpc>
                <a:spcPct val="150000"/>
              </a:lnSpc>
            </a:pPr>
            <a:r>
              <a:rPr lang="en-GB" sz="700" b="1" dirty="0">
                <a:solidFill>
                  <a:schemeClr val="bg1"/>
                </a:solidFill>
                <a:latin typeface="Montserrat" panose="00000500000000000000" pitchFamily="2" charset="0"/>
              </a:rPr>
              <a:t>Maturity Date:</a:t>
            </a:r>
            <a:r>
              <a:rPr lang="en-GB" sz="700" dirty="0">
                <a:solidFill>
                  <a:schemeClr val="bg1"/>
                </a:solidFill>
                <a:latin typeface="Montserrat" panose="00000500000000000000" pitchFamily="2" charset="0"/>
              </a:rPr>
              <a:t>	14 July 2026</a:t>
            </a:r>
          </a:p>
          <a:p>
            <a:pPr marL="1346200" indent="-1346200">
              <a:lnSpc>
                <a:spcPct val="150000"/>
              </a:lnSpc>
            </a:pPr>
            <a:r>
              <a:rPr lang="en-GB" sz="700" b="1" dirty="0">
                <a:solidFill>
                  <a:schemeClr val="bg1"/>
                </a:solidFill>
                <a:latin typeface="Montserrat" panose="00000500000000000000" pitchFamily="2" charset="0"/>
              </a:rPr>
              <a:t>Denominations: </a:t>
            </a:r>
            <a:r>
              <a:rPr lang="en-GB" sz="700" dirty="0">
                <a:solidFill>
                  <a:schemeClr val="bg1"/>
                </a:solidFill>
                <a:latin typeface="Montserrat" panose="00000500000000000000" pitchFamily="2" charset="0"/>
              </a:rPr>
              <a:t>	2,000 then lots of 1,000</a:t>
            </a:r>
          </a:p>
          <a:p>
            <a:pPr marL="1346200" indent="-1346200">
              <a:lnSpc>
                <a:spcPct val="150000"/>
              </a:lnSpc>
            </a:pPr>
            <a:r>
              <a:rPr lang="en-GB" sz="700" b="1" dirty="0">
                <a:solidFill>
                  <a:schemeClr val="bg1"/>
                </a:solidFill>
                <a:latin typeface="Montserrat" panose="00000500000000000000" pitchFamily="2" charset="0"/>
              </a:rPr>
              <a:t>ISIN: </a:t>
            </a:r>
            <a:r>
              <a:rPr lang="en-GB" sz="700" dirty="0">
                <a:solidFill>
                  <a:schemeClr val="bg1"/>
                </a:solidFill>
                <a:latin typeface="Montserrat" panose="00000500000000000000" pitchFamily="2" charset="0"/>
              </a:rPr>
              <a:t>	XS2378618842</a:t>
            </a:r>
            <a:endParaRPr lang="en-US" sz="700" dirty="0">
              <a:solidFill>
                <a:schemeClr val="bg1"/>
              </a:solidFill>
              <a:latin typeface="Montserrat" panose="00000500000000000000" pitchFamily="2" charset="0"/>
            </a:endParaRPr>
          </a:p>
        </p:txBody>
      </p:sp>
      <p:sp>
        <p:nvSpPr>
          <p:cNvPr id="29" name="TextBox 28">
            <a:extLst>
              <a:ext uri="{FF2B5EF4-FFF2-40B4-BE49-F238E27FC236}">
                <a16:creationId xmlns:a16="http://schemas.microsoft.com/office/drawing/2014/main" id="{A9DFB960-8206-224C-AAC7-098A6B25BFD1}"/>
              </a:ext>
            </a:extLst>
          </p:cNvPr>
          <p:cNvSpPr txBox="1"/>
          <p:nvPr/>
        </p:nvSpPr>
        <p:spPr>
          <a:xfrm>
            <a:off x="211542" y="7142510"/>
            <a:ext cx="2429286" cy="230832"/>
          </a:xfrm>
          <a:prstGeom prst="rect">
            <a:avLst/>
          </a:prstGeom>
          <a:noFill/>
        </p:spPr>
        <p:txBody>
          <a:bodyPr wrap="square" rtlCol="0">
            <a:spAutoFit/>
          </a:bodyPr>
          <a:lstStyle/>
          <a:p>
            <a:r>
              <a:rPr lang="en-GB" sz="900" b="1" dirty="0">
                <a:solidFill>
                  <a:srgbClr val="007FB9"/>
                </a:solidFill>
                <a:effectLst>
                  <a:outerShdw blurRad="38100" dist="38100" dir="2700000" algn="tl">
                    <a:srgbClr val="000000">
                      <a:alpha val="43137"/>
                    </a:srgbClr>
                  </a:outerShdw>
                </a:effectLst>
                <a:latin typeface="Montserrat" pitchFamily="2" charset="77"/>
              </a:rPr>
              <a:t>HOW THE INVESTMENT WORKS</a:t>
            </a:r>
            <a:endParaRPr lang="en-US" sz="900" b="1" dirty="0">
              <a:solidFill>
                <a:srgbClr val="007FB9"/>
              </a:solidFill>
              <a:effectLst>
                <a:outerShdw blurRad="38100" dist="38100" dir="2700000" algn="tl">
                  <a:srgbClr val="000000">
                    <a:alpha val="43137"/>
                  </a:srgbClr>
                </a:outerShdw>
              </a:effectLst>
              <a:latin typeface="Montserrat" pitchFamily="2" charset="77"/>
            </a:endParaRPr>
          </a:p>
        </p:txBody>
      </p:sp>
      <p:sp>
        <p:nvSpPr>
          <p:cNvPr id="2" name="TextBox 1">
            <a:extLst>
              <a:ext uri="{FF2B5EF4-FFF2-40B4-BE49-F238E27FC236}">
                <a16:creationId xmlns:a16="http://schemas.microsoft.com/office/drawing/2014/main" id="{0C8B4E6A-CBEB-466B-84C9-D18B9B81208F}"/>
              </a:ext>
            </a:extLst>
          </p:cNvPr>
          <p:cNvSpPr txBox="1"/>
          <p:nvPr/>
        </p:nvSpPr>
        <p:spPr>
          <a:xfrm>
            <a:off x="138429" y="1338537"/>
            <a:ext cx="7245350" cy="246221"/>
          </a:xfrm>
          <a:prstGeom prst="rect">
            <a:avLst/>
          </a:prstGeom>
          <a:noFill/>
        </p:spPr>
        <p:txBody>
          <a:bodyPr wrap="square" rtlCol="0">
            <a:spAutoFit/>
          </a:bodyPr>
          <a:lstStyle/>
          <a:p>
            <a:r>
              <a:rPr lang="en-GB" sz="1000" b="1" dirty="0">
                <a:solidFill>
                  <a:srgbClr val="007FB9"/>
                </a:solidFill>
                <a:latin typeface="Montserrat" panose="00000500000000000000" pitchFamily="2" charset="0"/>
              </a:rPr>
              <a:t>TARGET RETURN:	USD = 21.00% p.a.</a:t>
            </a:r>
            <a:endParaRPr lang="en-GB" sz="1000" dirty="0">
              <a:latin typeface="Montserrat" panose="00000500000000000000" pitchFamily="2" charset="0"/>
            </a:endParaRPr>
          </a:p>
        </p:txBody>
      </p:sp>
      <p:sp>
        <p:nvSpPr>
          <p:cNvPr id="84" name="Text Box 41">
            <a:extLst>
              <a:ext uri="{FF2B5EF4-FFF2-40B4-BE49-F238E27FC236}">
                <a16:creationId xmlns:a16="http://schemas.microsoft.com/office/drawing/2014/main" id="{99C598B7-B146-C720-5264-FBEF7B456CE6}"/>
              </a:ext>
            </a:extLst>
          </p:cNvPr>
          <p:cNvSpPr txBox="1">
            <a:spLocks noChangeArrowheads="1"/>
          </p:cNvSpPr>
          <p:nvPr/>
        </p:nvSpPr>
        <p:spPr bwMode="auto">
          <a:xfrm>
            <a:off x="2142171" y="9379926"/>
            <a:ext cx="1098550" cy="2095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R="0" lvl="0" indent="0" defTabSz="914400" eaLnBrk="0" fontAlgn="base" hangingPunct="0">
              <a:lnSpc>
                <a:spcPct val="100000"/>
              </a:lnSpc>
              <a:spcBef>
                <a:spcPct val="0"/>
              </a:spcBef>
              <a:spcAft>
                <a:spcPct val="0"/>
              </a:spcAft>
              <a:buClrTx/>
              <a:buSzTx/>
              <a:buFontTx/>
              <a:buNone/>
              <a:tabLst/>
            </a:pPr>
            <a:r>
              <a:rPr lang="en-GB" altLang="en-US" sz="700" dirty="0">
                <a:solidFill>
                  <a:srgbClr val="FF0000"/>
                </a:solidFill>
                <a:latin typeface="Montserrat" panose="00000500000000000000" pitchFamily="2" charset="0"/>
              </a:rPr>
              <a:t>No = No income paid</a:t>
            </a:r>
            <a:endParaRPr lang="en-US" altLang="en-US" sz="700" dirty="0">
              <a:solidFill>
                <a:srgbClr val="FF0000"/>
              </a:solidFill>
              <a:latin typeface="Montserrat" panose="00000500000000000000" pitchFamily="2" charset="0"/>
            </a:endParaRPr>
          </a:p>
        </p:txBody>
      </p:sp>
      <p:sp>
        <p:nvSpPr>
          <p:cNvPr id="85" name="Text Box 42">
            <a:extLst>
              <a:ext uri="{FF2B5EF4-FFF2-40B4-BE49-F238E27FC236}">
                <a16:creationId xmlns:a16="http://schemas.microsoft.com/office/drawing/2014/main" id="{B0821367-8A4C-6EC1-61DE-6FF519BA92E5}"/>
              </a:ext>
            </a:extLst>
          </p:cNvPr>
          <p:cNvSpPr txBox="1">
            <a:spLocks noChangeArrowheads="1"/>
          </p:cNvSpPr>
          <p:nvPr/>
        </p:nvSpPr>
        <p:spPr bwMode="auto">
          <a:xfrm>
            <a:off x="2166754" y="8574704"/>
            <a:ext cx="1085850" cy="1778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GB" altLang="en-US" sz="700" dirty="0">
                <a:solidFill>
                  <a:srgbClr val="FF0000"/>
                </a:solidFill>
                <a:latin typeface="Montserrat" panose="00000500000000000000" pitchFamily="2" charset="0"/>
              </a:rPr>
              <a:t>No = No income paid</a:t>
            </a:r>
            <a:endParaRPr lang="en-US" altLang="en-US" sz="700" dirty="0">
              <a:solidFill>
                <a:srgbClr val="FF0000"/>
              </a:solidFill>
              <a:latin typeface="Montserrat" panose="00000500000000000000" pitchFamily="2" charset="0"/>
            </a:endParaRPr>
          </a:p>
        </p:txBody>
      </p:sp>
      <p:sp>
        <p:nvSpPr>
          <p:cNvPr id="87" name="Text Box 43">
            <a:extLst>
              <a:ext uri="{FF2B5EF4-FFF2-40B4-BE49-F238E27FC236}">
                <a16:creationId xmlns:a16="http://schemas.microsoft.com/office/drawing/2014/main" id="{52350172-DFC0-7735-677A-87C36997B7B6}"/>
              </a:ext>
            </a:extLst>
          </p:cNvPr>
          <p:cNvSpPr txBox="1">
            <a:spLocks noChangeArrowheads="1"/>
          </p:cNvSpPr>
          <p:nvPr/>
        </p:nvSpPr>
        <p:spPr bwMode="auto">
          <a:xfrm>
            <a:off x="2177096" y="7925776"/>
            <a:ext cx="1098550" cy="190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dirty="0">
                <a:solidFill>
                  <a:srgbClr val="FF0000"/>
                </a:solidFill>
                <a:latin typeface="Montserrat" panose="00000500000000000000" pitchFamily="2" charset="0"/>
              </a:rPr>
              <a:t>No = No income paid</a:t>
            </a:r>
            <a:endParaRPr lang="en-US" altLang="en-US" sz="700" dirty="0">
              <a:solidFill>
                <a:srgbClr val="FF0000"/>
              </a:solidFill>
              <a:latin typeface="Montserrat" panose="00000500000000000000" pitchFamily="2" charset="0"/>
            </a:endParaRPr>
          </a:p>
        </p:txBody>
      </p:sp>
      <p:sp>
        <p:nvSpPr>
          <p:cNvPr id="88" name="Rectangle 47">
            <a:extLst>
              <a:ext uri="{FF2B5EF4-FFF2-40B4-BE49-F238E27FC236}">
                <a16:creationId xmlns:a16="http://schemas.microsoft.com/office/drawing/2014/main" id="{729B8237-BE1C-026B-77BA-9ABBC81DFF4C}"/>
              </a:ext>
            </a:extLst>
          </p:cNvPr>
          <p:cNvSpPr>
            <a:spLocks noChangeArrowheads="1"/>
          </p:cNvSpPr>
          <p:nvPr/>
        </p:nvSpPr>
        <p:spPr bwMode="auto">
          <a:xfrm>
            <a:off x="1296034" y="7435250"/>
            <a:ext cx="1584325" cy="485016"/>
          </a:xfrm>
          <a:prstGeom prst="roundRect">
            <a:avLst/>
          </a:prstGeom>
          <a:noFill/>
          <a:ln>
            <a:solidFill>
              <a:srgbClr val="007FB9"/>
            </a:solidFill>
          </a:ln>
        </p:spPr>
        <p:txBody>
          <a:bodyPr wrap="square" rtlCol="0" anchor="ctr">
            <a:noAutofit/>
          </a:bodyPr>
          <a:lstStyle/>
          <a:p>
            <a:pPr algn="ctr"/>
            <a:r>
              <a:rPr lang="en-GB" sz="700" dirty="0">
                <a:solidFill>
                  <a:srgbClr val="353633"/>
                </a:solidFill>
                <a:latin typeface="Montserrat" panose="00000500000000000000" pitchFamily="2" charset="0"/>
              </a:rPr>
              <a:t>Are all Underlyings at or above the Income Trigger?</a:t>
            </a:r>
            <a:endParaRPr lang="en-US" sz="700" dirty="0">
              <a:solidFill>
                <a:srgbClr val="353633"/>
              </a:solidFill>
              <a:latin typeface="Montserrat" panose="00000500000000000000" pitchFamily="2" charset="0"/>
            </a:endParaRPr>
          </a:p>
        </p:txBody>
      </p:sp>
      <p:sp>
        <p:nvSpPr>
          <p:cNvPr id="89" name="Rectangle 49">
            <a:extLst>
              <a:ext uri="{FF2B5EF4-FFF2-40B4-BE49-F238E27FC236}">
                <a16:creationId xmlns:a16="http://schemas.microsoft.com/office/drawing/2014/main" id="{73D0DFEE-70A5-AD6E-ECA3-9109CC4DF4DC}"/>
              </a:ext>
            </a:extLst>
          </p:cNvPr>
          <p:cNvSpPr>
            <a:spLocks noChangeArrowheads="1"/>
          </p:cNvSpPr>
          <p:nvPr/>
        </p:nvSpPr>
        <p:spPr bwMode="auto">
          <a:xfrm>
            <a:off x="3189921" y="7445958"/>
            <a:ext cx="927100" cy="460800"/>
          </a:xfrm>
          <a:prstGeom prst="roundRect">
            <a:avLst/>
          </a:prstGeom>
          <a:noFill/>
          <a:ln>
            <a:solidFill>
              <a:srgbClr val="007FB9"/>
            </a:solidFill>
          </a:ln>
        </p:spPr>
        <p:txBody>
          <a:bodyPr wrap="square" rtlCol="0" anchor="ctr">
            <a:spAutoFit/>
          </a:bodyPr>
          <a:lstStyle/>
          <a:p>
            <a:pPr algn="ctr"/>
            <a:r>
              <a:rPr lang="en-GB" altLang="en-US" sz="700" b="1" dirty="0">
                <a:solidFill>
                  <a:srgbClr val="353633"/>
                </a:solidFill>
                <a:latin typeface="Montserrat" panose="00000500000000000000" pitchFamily="2" charset="0"/>
              </a:rPr>
              <a:t>Income paid</a:t>
            </a:r>
            <a:endParaRPr lang="en-US" altLang="en-US" sz="700" b="1" dirty="0">
              <a:solidFill>
                <a:srgbClr val="353633"/>
              </a:solidFill>
              <a:latin typeface="Montserrat" panose="00000500000000000000" pitchFamily="2" charset="0"/>
            </a:endParaRPr>
          </a:p>
        </p:txBody>
      </p:sp>
      <p:sp>
        <p:nvSpPr>
          <p:cNvPr id="90" name="Rectangle 50">
            <a:extLst>
              <a:ext uri="{FF2B5EF4-FFF2-40B4-BE49-F238E27FC236}">
                <a16:creationId xmlns:a16="http://schemas.microsoft.com/office/drawing/2014/main" id="{67603728-48C7-FD3A-5E08-4BBA851CFAD6}"/>
              </a:ext>
            </a:extLst>
          </p:cNvPr>
          <p:cNvSpPr>
            <a:spLocks noChangeArrowheads="1"/>
          </p:cNvSpPr>
          <p:nvPr/>
        </p:nvSpPr>
        <p:spPr bwMode="auto">
          <a:xfrm>
            <a:off x="223638" y="7435250"/>
            <a:ext cx="860655" cy="460800"/>
          </a:xfrm>
          <a:prstGeom prst="roundRect">
            <a:avLst/>
          </a:prstGeom>
          <a:noFill/>
          <a:ln>
            <a:solidFill>
              <a:srgbClr val="007FB9"/>
            </a:solidFill>
          </a:ln>
        </p:spPr>
        <p:txBody>
          <a:bodyPr wrap="square" rtlCol="0" anchor="ctr">
            <a:spAutoFit/>
          </a:bodyPr>
          <a:lstStyle/>
          <a:p>
            <a:pPr algn="ctr"/>
            <a:r>
              <a:rPr lang="en-GB" altLang="en-US" sz="700" b="1" dirty="0">
                <a:solidFill>
                  <a:srgbClr val="353633"/>
                </a:solidFill>
                <a:latin typeface="Montserrat" panose="00000500000000000000" pitchFamily="2" charset="0"/>
              </a:rPr>
              <a:t>First </a:t>
            </a:r>
            <a:br>
              <a:rPr lang="en-GB" altLang="en-US" sz="700" b="1" dirty="0">
                <a:solidFill>
                  <a:srgbClr val="353633"/>
                </a:solidFill>
                <a:latin typeface="Montserrat" panose="00000500000000000000" pitchFamily="2" charset="0"/>
              </a:rPr>
            </a:br>
            <a:r>
              <a:rPr lang="en-GB" altLang="en-US" sz="700" b="1" dirty="0">
                <a:solidFill>
                  <a:srgbClr val="353633"/>
                </a:solidFill>
                <a:latin typeface="Montserrat" panose="00000500000000000000" pitchFamily="2" charset="0"/>
              </a:rPr>
              <a:t>Observation</a:t>
            </a:r>
            <a:endParaRPr lang="en-US" altLang="en-US" sz="700" b="1" dirty="0">
              <a:solidFill>
                <a:srgbClr val="353633"/>
              </a:solidFill>
              <a:latin typeface="Montserrat" panose="00000500000000000000" pitchFamily="2" charset="0"/>
            </a:endParaRPr>
          </a:p>
        </p:txBody>
      </p:sp>
      <p:sp>
        <p:nvSpPr>
          <p:cNvPr id="91" name="Text Box 52">
            <a:extLst>
              <a:ext uri="{FF2B5EF4-FFF2-40B4-BE49-F238E27FC236}">
                <a16:creationId xmlns:a16="http://schemas.microsoft.com/office/drawing/2014/main" id="{764ED87B-30D0-4219-EB28-95B669C0E54E}"/>
              </a:ext>
            </a:extLst>
          </p:cNvPr>
          <p:cNvSpPr txBox="1">
            <a:spLocks noChangeArrowheads="1"/>
          </p:cNvSpPr>
          <p:nvPr/>
        </p:nvSpPr>
        <p:spPr bwMode="auto">
          <a:xfrm>
            <a:off x="2905758" y="7426056"/>
            <a:ext cx="282575" cy="2016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b="1" dirty="0">
                <a:solidFill>
                  <a:srgbClr val="007FB9"/>
                </a:solidFill>
                <a:latin typeface="Montserrat" panose="00000500000000000000" pitchFamily="2" charset="0"/>
              </a:rPr>
              <a:t>Yes</a:t>
            </a:r>
            <a:endParaRPr lang="en-US" altLang="en-US" sz="700" b="1" dirty="0">
              <a:solidFill>
                <a:srgbClr val="007FB9"/>
              </a:solidFill>
              <a:latin typeface="Montserrat" panose="00000500000000000000" pitchFamily="2" charset="0"/>
            </a:endParaRPr>
          </a:p>
        </p:txBody>
      </p:sp>
      <p:sp>
        <p:nvSpPr>
          <p:cNvPr id="92" name="Rectangle 54">
            <a:extLst>
              <a:ext uri="{FF2B5EF4-FFF2-40B4-BE49-F238E27FC236}">
                <a16:creationId xmlns:a16="http://schemas.microsoft.com/office/drawing/2014/main" id="{DD80BA60-27CF-C5D3-1B2D-AFC33059AE30}"/>
              </a:ext>
            </a:extLst>
          </p:cNvPr>
          <p:cNvSpPr>
            <a:spLocks noChangeArrowheads="1"/>
          </p:cNvSpPr>
          <p:nvPr/>
        </p:nvSpPr>
        <p:spPr bwMode="auto">
          <a:xfrm>
            <a:off x="223640" y="8196416"/>
            <a:ext cx="860653" cy="340519"/>
          </a:xfrm>
          <a:prstGeom prst="roundRect">
            <a:avLst/>
          </a:prstGeom>
          <a:noFill/>
          <a:ln>
            <a:solidFill>
              <a:srgbClr val="007FB9"/>
            </a:solidFill>
          </a:ln>
        </p:spPr>
        <p:txBody>
          <a:bodyPr wrap="square" rtlCol="0" anchor="ctr">
            <a:spAutoFit/>
          </a:bodyPr>
          <a:lstStyle/>
          <a:p>
            <a:pPr algn="ctr"/>
            <a:r>
              <a:rPr lang="en-GB" altLang="en-US" sz="700" b="1" dirty="0">
                <a:solidFill>
                  <a:srgbClr val="353633"/>
                </a:solidFill>
                <a:latin typeface="Montserrat" panose="00000500000000000000" pitchFamily="2" charset="0"/>
              </a:rPr>
              <a:t>Observations</a:t>
            </a:r>
            <a:br>
              <a:rPr lang="en-GB" altLang="en-US" sz="700" b="1" dirty="0">
                <a:solidFill>
                  <a:srgbClr val="353633"/>
                </a:solidFill>
                <a:latin typeface="Montserrat" panose="00000500000000000000" pitchFamily="2" charset="0"/>
              </a:rPr>
            </a:br>
            <a:r>
              <a:rPr lang="en-GB" altLang="en-US" sz="700" b="1" dirty="0">
                <a:solidFill>
                  <a:srgbClr val="353633"/>
                </a:solidFill>
                <a:latin typeface="Montserrat" panose="00000500000000000000" pitchFamily="2" charset="0"/>
              </a:rPr>
              <a:t>2 </a:t>
            </a:r>
            <a:r>
              <a:rPr lang="en-GB" altLang="en-US" sz="700" b="1">
                <a:solidFill>
                  <a:srgbClr val="353633"/>
                </a:solidFill>
                <a:latin typeface="Montserrat" panose="00000500000000000000" pitchFamily="2" charset="0"/>
              </a:rPr>
              <a:t>to 15</a:t>
            </a:r>
            <a:endParaRPr lang="en-US" altLang="en-US" sz="700" b="1" dirty="0">
              <a:solidFill>
                <a:srgbClr val="353633"/>
              </a:solidFill>
              <a:latin typeface="Montserrat" panose="00000500000000000000" pitchFamily="2" charset="0"/>
            </a:endParaRPr>
          </a:p>
        </p:txBody>
      </p:sp>
      <p:sp>
        <p:nvSpPr>
          <p:cNvPr id="94" name="Rectangle 55">
            <a:extLst>
              <a:ext uri="{FF2B5EF4-FFF2-40B4-BE49-F238E27FC236}">
                <a16:creationId xmlns:a16="http://schemas.microsoft.com/office/drawing/2014/main" id="{1F131908-D9E5-2938-D648-E37DA3446D0E}"/>
              </a:ext>
            </a:extLst>
          </p:cNvPr>
          <p:cNvSpPr>
            <a:spLocks noChangeArrowheads="1"/>
          </p:cNvSpPr>
          <p:nvPr/>
        </p:nvSpPr>
        <p:spPr bwMode="auto">
          <a:xfrm>
            <a:off x="6338901" y="8139176"/>
            <a:ext cx="1044879" cy="459700"/>
          </a:xfrm>
          <a:prstGeom prst="roundRect">
            <a:avLst/>
          </a:prstGeom>
          <a:noFill/>
          <a:ln>
            <a:solidFill>
              <a:srgbClr val="007FB9"/>
            </a:solidFill>
          </a:ln>
        </p:spPr>
        <p:txBody>
          <a:bodyPr wrap="square" rtlCol="0">
            <a:spAutoFit/>
          </a:bodyPr>
          <a:lstStyle/>
          <a:p>
            <a:pPr algn="ctr"/>
            <a:r>
              <a:rPr lang="en-GB" altLang="en-US" sz="700" b="1" dirty="0">
                <a:solidFill>
                  <a:srgbClr val="353633"/>
                </a:solidFill>
                <a:latin typeface="Montserrat" panose="00000500000000000000" pitchFamily="2" charset="0"/>
              </a:rPr>
              <a:t>Early Maturity = </a:t>
            </a:r>
            <a:br>
              <a:rPr lang="en-GB" altLang="en-US" sz="700" b="1" dirty="0">
                <a:solidFill>
                  <a:srgbClr val="353633"/>
                </a:solidFill>
                <a:latin typeface="Montserrat" panose="00000500000000000000" pitchFamily="2" charset="0"/>
              </a:rPr>
            </a:br>
            <a:r>
              <a:rPr lang="en-GB" altLang="en-US" sz="700" b="1" dirty="0">
                <a:solidFill>
                  <a:srgbClr val="353633"/>
                </a:solidFill>
                <a:latin typeface="Montserrat" panose="00000500000000000000" pitchFamily="2" charset="0"/>
              </a:rPr>
              <a:t>Full capital returned</a:t>
            </a:r>
            <a:endParaRPr lang="en-US" altLang="en-US" sz="700" b="1" dirty="0">
              <a:solidFill>
                <a:srgbClr val="353633"/>
              </a:solidFill>
              <a:latin typeface="Montserrat" panose="00000500000000000000" pitchFamily="2" charset="0"/>
            </a:endParaRPr>
          </a:p>
        </p:txBody>
      </p:sp>
      <p:sp>
        <p:nvSpPr>
          <p:cNvPr id="99" name="Rectangle 57">
            <a:extLst>
              <a:ext uri="{FF2B5EF4-FFF2-40B4-BE49-F238E27FC236}">
                <a16:creationId xmlns:a16="http://schemas.microsoft.com/office/drawing/2014/main" id="{6C72CE87-58D4-D8EA-C137-AEBF14F8748B}"/>
              </a:ext>
            </a:extLst>
          </p:cNvPr>
          <p:cNvSpPr>
            <a:spLocks noChangeArrowheads="1"/>
          </p:cNvSpPr>
          <p:nvPr/>
        </p:nvSpPr>
        <p:spPr bwMode="auto">
          <a:xfrm>
            <a:off x="3189921" y="8141676"/>
            <a:ext cx="1044000" cy="460800"/>
          </a:xfrm>
          <a:prstGeom prst="roundRect">
            <a:avLst/>
          </a:prstGeom>
          <a:noFill/>
          <a:ln>
            <a:solidFill>
              <a:srgbClr val="007FB9"/>
            </a:solidFill>
          </a:ln>
        </p:spPr>
        <p:txBody>
          <a:bodyPr wrap="square" rtlCol="0">
            <a:spAutoFit/>
          </a:bodyPr>
          <a:lstStyle/>
          <a:p>
            <a:pPr algn="ctr"/>
            <a:r>
              <a:rPr lang="en-GB" altLang="en-US" sz="700" b="1" dirty="0">
                <a:solidFill>
                  <a:srgbClr val="353633"/>
                </a:solidFill>
                <a:latin typeface="Montserrat" panose="00000500000000000000" pitchFamily="2" charset="0"/>
              </a:rPr>
              <a:t>Income paid</a:t>
            </a:r>
          </a:p>
          <a:p>
            <a:pPr algn="ctr"/>
            <a:r>
              <a:rPr lang="en-GB" altLang="en-US" sz="700" b="1" dirty="0">
                <a:solidFill>
                  <a:srgbClr val="353633"/>
                </a:solidFill>
                <a:latin typeface="Montserrat" panose="00000500000000000000" pitchFamily="2" charset="0"/>
              </a:rPr>
              <a:t>(plus any missed Income)</a:t>
            </a:r>
            <a:endParaRPr lang="en-US" altLang="en-US" sz="700" b="1" dirty="0">
              <a:solidFill>
                <a:srgbClr val="353633"/>
              </a:solidFill>
              <a:latin typeface="Montserrat" panose="00000500000000000000" pitchFamily="2" charset="0"/>
            </a:endParaRPr>
          </a:p>
        </p:txBody>
      </p:sp>
      <p:sp>
        <p:nvSpPr>
          <p:cNvPr id="100" name="Text Box 59">
            <a:extLst>
              <a:ext uri="{FF2B5EF4-FFF2-40B4-BE49-F238E27FC236}">
                <a16:creationId xmlns:a16="http://schemas.microsoft.com/office/drawing/2014/main" id="{752D3026-98CD-F571-A8AC-42DF622F336D}"/>
              </a:ext>
            </a:extLst>
          </p:cNvPr>
          <p:cNvSpPr txBox="1">
            <a:spLocks noChangeArrowheads="1"/>
          </p:cNvSpPr>
          <p:nvPr/>
        </p:nvSpPr>
        <p:spPr bwMode="auto">
          <a:xfrm>
            <a:off x="2904171" y="8086114"/>
            <a:ext cx="285750" cy="190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b="1" dirty="0">
                <a:solidFill>
                  <a:srgbClr val="007FB9"/>
                </a:solidFill>
                <a:latin typeface="Montserrat" panose="00000500000000000000" pitchFamily="2" charset="0"/>
              </a:rPr>
              <a:t>Yes</a:t>
            </a:r>
            <a:endParaRPr lang="en-US" altLang="en-US" sz="700" b="1" dirty="0">
              <a:solidFill>
                <a:srgbClr val="007FB9"/>
              </a:solidFill>
              <a:latin typeface="Montserrat" panose="00000500000000000000" pitchFamily="2" charset="0"/>
            </a:endParaRPr>
          </a:p>
        </p:txBody>
      </p:sp>
      <p:sp>
        <p:nvSpPr>
          <p:cNvPr id="103" name="Text Box 60">
            <a:extLst>
              <a:ext uri="{FF2B5EF4-FFF2-40B4-BE49-F238E27FC236}">
                <a16:creationId xmlns:a16="http://schemas.microsoft.com/office/drawing/2014/main" id="{CF8D3411-A6B9-3655-EE9D-A44A0A087042}"/>
              </a:ext>
            </a:extLst>
          </p:cNvPr>
          <p:cNvSpPr txBox="1">
            <a:spLocks noChangeArrowheads="1"/>
          </p:cNvSpPr>
          <p:nvPr/>
        </p:nvSpPr>
        <p:spPr bwMode="auto">
          <a:xfrm>
            <a:off x="6068933" y="8147988"/>
            <a:ext cx="254000" cy="1714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b="1" dirty="0">
                <a:solidFill>
                  <a:srgbClr val="007FB9"/>
                </a:solidFill>
                <a:latin typeface="Montserrat" panose="00000500000000000000" pitchFamily="2" charset="0"/>
              </a:rPr>
              <a:t>Yes</a:t>
            </a:r>
            <a:endParaRPr lang="en-US" altLang="en-US" sz="700" b="1" dirty="0">
              <a:solidFill>
                <a:srgbClr val="007FB9"/>
              </a:solidFill>
              <a:latin typeface="Montserrat" panose="00000500000000000000" pitchFamily="2" charset="0"/>
            </a:endParaRPr>
          </a:p>
        </p:txBody>
      </p:sp>
      <p:sp>
        <p:nvSpPr>
          <p:cNvPr id="104" name="Rectangle 61">
            <a:extLst>
              <a:ext uri="{FF2B5EF4-FFF2-40B4-BE49-F238E27FC236}">
                <a16:creationId xmlns:a16="http://schemas.microsoft.com/office/drawing/2014/main" id="{687EAF3D-D7B4-00AD-C867-E6479792D646}"/>
              </a:ext>
            </a:extLst>
          </p:cNvPr>
          <p:cNvSpPr>
            <a:spLocks noChangeArrowheads="1"/>
          </p:cNvSpPr>
          <p:nvPr/>
        </p:nvSpPr>
        <p:spPr bwMode="auto">
          <a:xfrm>
            <a:off x="1307048" y="8937903"/>
            <a:ext cx="1584325" cy="459700"/>
          </a:xfrm>
          <a:prstGeom prst="roundRect">
            <a:avLst/>
          </a:prstGeom>
          <a:noFill/>
          <a:ln>
            <a:solidFill>
              <a:srgbClr val="007FB9"/>
            </a:solidFill>
          </a:ln>
        </p:spPr>
        <p:txBody>
          <a:bodyPr wrap="square" rtlCol="0" anchor="ctr">
            <a:noAutofit/>
          </a:bodyPr>
          <a:lstStyle/>
          <a:p>
            <a:pPr algn="ctr"/>
            <a:r>
              <a:rPr lang="en-GB" sz="700" dirty="0">
                <a:solidFill>
                  <a:srgbClr val="353633"/>
                </a:solidFill>
                <a:latin typeface="Montserrat" panose="00000500000000000000" pitchFamily="2" charset="0"/>
              </a:rPr>
              <a:t>Are all Underlyings at or above the Income Trigger?</a:t>
            </a:r>
            <a:endParaRPr lang="en-US" sz="700" dirty="0">
              <a:solidFill>
                <a:srgbClr val="353633"/>
              </a:solidFill>
              <a:latin typeface="Montserrat" panose="00000500000000000000" pitchFamily="2" charset="0"/>
            </a:endParaRPr>
          </a:p>
        </p:txBody>
      </p:sp>
      <p:sp>
        <p:nvSpPr>
          <p:cNvPr id="105" name="Rectangle 63">
            <a:extLst>
              <a:ext uri="{FF2B5EF4-FFF2-40B4-BE49-F238E27FC236}">
                <a16:creationId xmlns:a16="http://schemas.microsoft.com/office/drawing/2014/main" id="{4E817C02-081B-89A0-FB15-BB775009144A}"/>
              </a:ext>
            </a:extLst>
          </p:cNvPr>
          <p:cNvSpPr>
            <a:spLocks noChangeArrowheads="1"/>
          </p:cNvSpPr>
          <p:nvPr/>
        </p:nvSpPr>
        <p:spPr bwMode="auto">
          <a:xfrm>
            <a:off x="3189921" y="8944215"/>
            <a:ext cx="4207179" cy="357919"/>
          </a:xfrm>
          <a:prstGeom prst="roundRect">
            <a:avLst/>
          </a:prstGeom>
          <a:noFill/>
          <a:ln>
            <a:solidFill>
              <a:srgbClr val="007FB9"/>
            </a:solidFill>
          </a:ln>
        </p:spPr>
        <p:txBody>
          <a:bodyPr wrap="square" rtlCol="0" anchor="ctr">
            <a:noAutofit/>
          </a:bodyPr>
          <a:lstStyle/>
          <a:p>
            <a:pPr algn="ctr"/>
            <a:r>
              <a:rPr lang="en-GB" altLang="en-US" sz="700" b="1" dirty="0">
                <a:solidFill>
                  <a:srgbClr val="007FB9"/>
                </a:solidFill>
                <a:latin typeface="Montserrat" panose="00000500000000000000" pitchFamily="2" charset="0"/>
              </a:rPr>
              <a:t>Income paid (plus any missed Income) and full capital returned</a:t>
            </a:r>
            <a:endParaRPr lang="en-US" altLang="en-US" sz="700" b="1" dirty="0">
              <a:solidFill>
                <a:srgbClr val="007FB9"/>
              </a:solidFill>
              <a:latin typeface="Montserrat" panose="00000500000000000000" pitchFamily="2" charset="0"/>
            </a:endParaRPr>
          </a:p>
        </p:txBody>
      </p:sp>
      <p:sp>
        <p:nvSpPr>
          <p:cNvPr id="106" name="Rectangle 64">
            <a:extLst>
              <a:ext uri="{FF2B5EF4-FFF2-40B4-BE49-F238E27FC236}">
                <a16:creationId xmlns:a16="http://schemas.microsoft.com/office/drawing/2014/main" id="{4B859339-9004-B556-396F-AFDCA196101B}"/>
              </a:ext>
            </a:extLst>
          </p:cNvPr>
          <p:cNvSpPr>
            <a:spLocks noChangeArrowheads="1"/>
          </p:cNvSpPr>
          <p:nvPr/>
        </p:nvSpPr>
        <p:spPr bwMode="auto">
          <a:xfrm>
            <a:off x="211541" y="8943570"/>
            <a:ext cx="860652" cy="460800"/>
          </a:xfrm>
          <a:prstGeom prst="roundRect">
            <a:avLst/>
          </a:prstGeom>
          <a:noFill/>
          <a:ln>
            <a:solidFill>
              <a:srgbClr val="007FB9"/>
            </a:solidFill>
          </a:ln>
        </p:spPr>
        <p:txBody>
          <a:bodyPr wrap="square" rtlCol="0" anchor="ctr">
            <a:spAutoFit/>
          </a:bodyPr>
          <a:lstStyle/>
          <a:p>
            <a:pPr algn="ctr"/>
            <a:r>
              <a:rPr lang="en-GB" altLang="en-US" sz="700" b="1" dirty="0">
                <a:solidFill>
                  <a:srgbClr val="353633"/>
                </a:solidFill>
                <a:latin typeface="Montserrat" panose="00000500000000000000" pitchFamily="2" charset="0"/>
              </a:rPr>
              <a:t>Final Observation</a:t>
            </a:r>
            <a:endParaRPr lang="en-US" altLang="en-US" sz="700" b="1" dirty="0">
              <a:solidFill>
                <a:srgbClr val="353633"/>
              </a:solidFill>
              <a:latin typeface="Montserrat" panose="00000500000000000000" pitchFamily="2" charset="0"/>
            </a:endParaRPr>
          </a:p>
        </p:txBody>
      </p:sp>
      <p:sp>
        <p:nvSpPr>
          <p:cNvPr id="107" name="Text Box 69">
            <a:extLst>
              <a:ext uri="{FF2B5EF4-FFF2-40B4-BE49-F238E27FC236}">
                <a16:creationId xmlns:a16="http://schemas.microsoft.com/office/drawing/2014/main" id="{CB880AEA-678A-69CD-3F0F-1A607095B4EE}"/>
              </a:ext>
            </a:extLst>
          </p:cNvPr>
          <p:cNvSpPr txBox="1">
            <a:spLocks noChangeArrowheads="1"/>
          </p:cNvSpPr>
          <p:nvPr/>
        </p:nvSpPr>
        <p:spPr bwMode="auto">
          <a:xfrm>
            <a:off x="5260989" y="8611489"/>
            <a:ext cx="1555750" cy="2460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dirty="0">
                <a:solidFill>
                  <a:srgbClr val="FF0000"/>
                </a:solidFill>
                <a:latin typeface="Montserrat" panose="00000500000000000000" pitchFamily="2" charset="0"/>
              </a:rPr>
              <a:t>No = Investment Continues</a:t>
            </a:r>
            <a:endParaRPr lang="en-US" altLang="en-US" sz="700" dirty="0">
              <a:solidFill>
                <a:srgbClr val="FF0000"/>
              </a:solidFill>
              <a:latin typeface="Montserrat" panose="00000500000000000000" pitchFamily="2" charset="0"/>
            </a:endParaRPr>
          </a:p>
        </p:txBody>
      </p:sp>
      <p:sp>
        <p:nvSpPr>
          <p:cNvPr id="108" name="Rectangle 72">
            <a:extLst>
              <a:ext uri="{FF2B5EF4-FFF2-40B4-BE49-F238E27FC236}">
                <a16:creationId xmlns:a16="http://schemas.microsoft.com/office/drawing/2014/main" id="{785B3F46-9801-A7FE-0AE9-385508B92691}"/>
              </a:ext>
            </a:extLst>
          </p:cNvPr>
          <p:cNvSpPr>
            <a:spLocks noChangeArrowheads="1"/>
          </p:cNvSpPr>
          <p:nvPr/>
        </p:nvSpPr>
        <p:spPr bwMode="auto">
          <a:xfrm>
            <a:off x="4446508" y="8137678"/>
            <a:ext cx="1597025" cy="460800"/>
          </a:xfrm>
          <a:prstGeom prst="roundRect">
            <a:avLst/>
          </a:prstGeom>
          <a:noFill/>
          <a:ln>
            <a:solidFill>
              <a:srgbClr val="007FB9"/>
            </a:solidFill>
          </a:ln>
        </p:spPr>
        <p:txBody>
          <a:bodyPr wrap="square" rtlCol="0" anchor="ctr">
            <a:spAutoFit/>
          </a:bodyPr>
          <a:lstStyle/>
          <a:p>
            <a:pPr algn="ctr"/>
            <a:r>
              <a:rPr lang="en-GB" sz="700" dirty="0">
                <a:solidFill>
                  <a:srgbClr val="353633"/>
                </a:solidFill>
                <a:latin typeface="Montserrat" panose="00000500000000000000" pitchFamily="2" charset="0"/>
              </a:rPr>
              <a:t>Are all </a:t>
            </a:r>
            <a:r>
              <a:rPr lang="en-GB" sz="700" dirty="0" err="1">
                <a:solidFill>
                  <a:srgbClr val="353633"/>
                </a:solidFill>
                <a:latin typeface="Montserrat" panose="00000500000000000000" pitchFamily="2" charset="0"/>
              </a:rPr>
              <a:t>Underlyings</a:t>
            </a:r>
            <a:r>
              <a:rPr lang="en-GB" sz="700" dirty="0">
                <a:solidFill>
                  <a:srgbClr val="353633"/>
                </a:solidFill>
                <a:latin typeface="Montserrat" panose="00000500000000000000" pitchFamily="2" charset="0"/>
              </a:rPr>
              <a:t> at or above </a:t>
            </a:r>
          </a:p>
          <a:p>
            <a:pPr algn="ctr"/>
            <a:r>
              <a:rPr lang="en-GB" sz="700" dirty="0">
                <a:solidFill>
                  <a:srgbClr val="353633"/>
                </a:solidFill>
                <a:latin typeface="Montserrat" panose="00000500000000000000" pitchFamily="2" charset="0"/>
              </a:rPr>
              <a:t>the </a:t>
            </a:r>
            <a:r>
              <a:rPr lang="en-GB" sz="700" dirty="0" err="1">
                <a:solidFill>
                  <a:srgbClr val="353633"/>
                </a:solidFill>
                <a:latin typeface="Montserrat" panose="00000500000000000000" pitchFamily="2" charset="0"/>
              </a:rPr>
              <a:t>Autocall</a:t>
            </a:r>
            <a:r>
              <a:rPr lang="en-GB" sz="700" dirty="0">
                <a:solidFill>
                  <a:srgbClr val="353633"/>
                </a:solidFill>
                <a:latin typeface="Montserrat" panose="00000500000000000000" pitchFamily="2" charset="0"/>
              </a:rPr>
              <a:t> Trigger?</a:t>
            </a:r>
            <a:endParaRPr lang="en-US" sz="700" dirty="0">
              <a:solidFill>
                <a:srgbClr val="353633"/>
              </a:solidFill>
              <a:latin typeface="Montserrat" panose="00000500000000000000" pitchFamily="2" charset="0"/>
            </a:endParaRPr>
          </a:p>
        </p:txBody>
      </p:sp>
      <p:sp>
        <p:nvSpPr>
          <p:cNvPr id="111" name="Rectangle 74">
            <a:extLst>
              <a:ext uri="{FF2B5EF4-FFF2-40B4-BE49-F238E27FC236}">
                <a16:creationId xmlns:a16="http://schemas.microsoft.com/office/drawing/2014/main" id="{A52CA563-33D7-CB6A-F8D1-54690CAD874A}"/>
              </a:ext>
            </a:extLst>
          </p:cNvPr>
          <p:cNvSpPr>
            <a:spLocks noChangeArrowheads="1"/>
          </p:cNvSpPr>
          <p:nvPr/>
        </p:nvSpPr>
        <p:spPr bwMode="auto">
          <a:xfrm>
            <a:off x="3189921" y="9359626"/>
            <a:ext cx="4207179" cy="459700"/>
          </a:xfrm>
          <a:prstGeom prst="roundRect">
            <a:avLst/>
          </a:prstGeom>
          <a:noFill/>
          <a:ln>
            <a:solidFill>
              <a:srgbClr val="007FB9"/>
            </a:solidFill>
          </a:ln>
        </p:spPr>
        <p:txBody>
          <a:bodyPr wrap="square" rtlCol="0">
            <a:spAutoFit/>
          </a:bodyPr>
          <a:lstStyle/>
          <a:p>
            <a:pPr algn="ctr"/>
            <a:r>
              <a:rPr lang="en-GB" sz="700" b="1" dirty="0">
                <a:solidFill>
                  <a:srgbClr val="007FB9"/>
                </a:solidFill>
                <a:latin typeface="Montserrat" panose="00000500000000000000" pitchFamily="2" charset="0"/>
              </a:rPr>
              <a:t>Full capital repaid if all are above the Capital Protection Barrier</a:t>
            </a:r>
            <a:endParaRPr lang="en-GB" sz="600" b="1" dirty="0">
              <a:solidFill>
                <a:srgbClr val="007FB9"/>
              </a:solidFill>
              <a:latin typeface="Montserrat Semi" pitchFamily="2" charset="77"/>
            </a:endParaRPr>
          </a:p>
          <a:p>
            <a:pPr algn="ctr"/>
            <a:r>
              <a:rPr lang="en-GB" sz="700" dirty="0">
                <a:solidFill>
                  <a:srgbClr val="353633"/>
                </a:solidFill>
                <a:latin typeface="Montserrat" panose="00000500000000000000" pitchFamily="2" charset="0"/>
              </a:rPr>
              <a:t>If any are below the Capital Protection Barrier, capital is reduced on 1-for-1 basis in-line with the worst performing Underlying</a:t>
            </a:r>
            <a:endParaRPr lang="en-US" altLang="en-US" sz="700" b="1" dirty="0">
              <a:solidFill>
                <a:srgbClr val="353633"/>
              </a:solidFill>
              <a:latin typeface="Montserrat" panose="00000500000000000000" pitchFamily="2" charset="0"/>
            </a:endParaRPr>
          </a:p>
        </p:txBody>
      </p:sp>
      <p:sp>
        <p:nvSpPr>
          <p:cNvPr id="117" name="Text Box 76">
            <a:extLst>
              <a:ext uri="{FF2B5EF4-FFF2-40B4-BE49-F238E27FC236}">
                <a16:creationId xmlns:a16="http://schemas.microsoft.com/office/drawing/2014/main" id="{5B0DD9A6-8133-7DDF-889A-5FDAFC579E72}"/>
              </a:ext>
            </a:extLst>
          </p:cNvPr>
          <p:cNvSpPr txBox="1">
            <a:spLocks noChangeArrowheads="1"/>
          </p:cNvSpPr>
          <p:nvPr/>
        </p:nvSpPr>
        <p:spPr bwMode="auto">
          <a:xfrm>
            <a:off x="2913696" y="8846239"/>
            <a:ext cx="266700" cy="1714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700" b="1" dirty="0">
                <a:solidFill>
                  <a:srgbClr val="007FB9"/>
                </a:solidFill>
                <a:latin typeface="Montserrat" panose="00000500000000000000" pitchFamily="2" charset="0"/>
              </a:rPr>
              <a:t>Yes</a:t>
            </a:r>
            <a:endParaRPr lang="en-US" altLang="en-US" sz="700" b="1" dirty="0">
              <a:solidFill>
                <a:srgbClr val="007FB9"/>
              </a:solidFill>
              <a:latin typeface="Montserrat" panose="00000500000000000000" pitchFamily="2" charset="0"/>
            </a:endParaRPr>
          </a:p>
        </p:txBody>
      </p:sp>
      <p:sp>
        <p:nvSpPr>
          <p:cNvPr id="119" name="Rectangle 79">
            <a:extLst>
              <a:ext uri="{FF2B5EF4-FFF2-40B4-BE49-F238E27FC236}">
                <a16:creationId xmlns:a16="http://schemas.microsoft.com/office/drawing/2014/main" id="{11677590-C38C-93C8-4B6B-23636E73119F}"/>
              </a:ext>
            </a:extLst>
          </p:cNvPr>
          <p:cNvSpPr>
            <a:spLocks noChangeArrowheads="1"/>
          </p:cNvSpPr>
          <p:nvPr/>
        </p:nvSpPr>
        <p:spPr bwMode="auto">
          <a:xfrm>
            <a:off x="1288096" y="8128976"/>
            <a:ext cx="1584325" cy="459700"/>
          </a:xfrm>
          <a:prstGeom prst="roundRect">
            <a:avLst/>
          </a:prstGeom>
          <a:noFill/>
          <a:ln>
            <a:solidFill>
              <a:srgbClr val="007FB9"/>
            </a:solidFill>
          </a:ln>
        </p:spPr>
        <p:txBody>
          <a:bodyPr wrap="square" rtlCol="0" anchor="ctr">
            <a:noAutofit/>
          </a:bodyPr>
          <a:lstStyle/>
          <a:p>
            <a:pPr algn="ctr"/>
            <a:r>
              <a:rPr lang="en-GB" sz="700" dirty="0">
                <a:solidFill>
                  <a:srgbClr val="353633"/>
                </a:solidFill>
                <a:latin typeface="Montserrat" panose="00000500000000000000" pitchFamily="2" charset="0"/>
              </a:rPr>
              <a:t>Are all Underlyings at or above the Income Trigger?</a:t>
            </a:r>
            <a:endParaRPr lang="en-US" sz="700" dirty="0">
              <a:solidFill>
                <a:srgbClr val="353633"/>
              </a:solidFill>
              <a:latin typeface="Montserrat" panose="00000500000000000000" pitchFamily="2" charset="0"/>
            </a:endParaRPr>
          </a:p>
        </p:txBody>
      </p:sp>
      <p:pic>
        <p:nvPicPr>
          <p:cNvPr id="169" name="Picture 168">
            <a:extLst>
              <a:ext uri="{FF2B5EF4-FFF2-40B4-BE49-F238E27FC236}">
                <a16:creationId xmlns:a16="http://schemas.microsoft.com/office/drawing/2014/main" id="{E1055E9E-BECC-E0B2-A0FD-1B19DA367441}"/>
              </a:ext>
            </a:extLst>
          </p:cNvPr>
          <p:cNvPicPr>
            <a:picLocks noChangeAspect="1"/>
          </p:cNvPicPr>
          <p:nvPr/>
        </p:nvPicPr>
        <p:blipFill>
          <a:blip r:embed="rId3"/>
          <a:stretch>
            <a:fillRect/>
          </a:stretch>
        </p:blipFill>
        <p:spPr>
          <a:xfrm>
            <a:off x="1175684" y="7630855"/>
            <a:ext cx="66074" cy="89542"/>
          </a:xfrm>
          <a:prstGeom prst="rect">
            <a:avLst/>
          </a:prstGeom>
        </p:spPr>
      </p:pic>
      <p:pic>
        <p:nvPicPr>
          <p:cNvPr id="170" name="Picture 169">
            <a:extLst>
              <a:ext uri="{FF2B5EF4-FFF2-40B4-BE49-F238E27FC236}">
                <a16:creationId xmlns:a16="http://schemas.microsoft.com/office/drawing/2014/main" id="{CEB4851F-9E46-BE09-2E7C-1EB0682511F7}"/>
              </a:ext>
            </a:extLst>
          </p:cNvPr>
          <p:cNvPicPr>
            <a:picLocks noChangeAspect="1"/>
          </p:cNvPicPr>
          <p:nvPr/>
        </p:nvPicPr>
        <p:blipFill>
          <a:blip r:embed="rId3"/>
          <a:stretch>
            <a:fillRect/>
          </a:stretch>
        </p:blipFill>
        <p:spPr>
          <a:xfrm>
            <a:off x="1175684" y="8335661"/>
            <a:ext cx="66074" cy="89542"/>
          </a:xfrm>
          <a:prstGeom prst="rect">
            <a:avLst/>
          </a:prstGeom>
        </p:spPr>
      </p:pic>
      <p:pic>
        <p:nvPicPr>
          <p:cNvPr id="171" name="Picture 170">
            <a:extLst>
              <a:ext uri="{FF2B5EF4-FFF2-40B4-BE49-F238E27FC236}">
                <a16:creationId xmlns:a16="http://schemas.microsoft.com/office/drawing/2014/main" id="{2DD63FA0-E8F8-33D2-79CA-CA35F6CCE39D}"/>
              </a:ext>
            </a:extLst>
          </p:cNvPr>
          <p:cNvPicPr>
            <a:picLocks noChangeAspect="1"/>
          </p:cNvPicPr>
          <p:nvPr/>
        </p:nvPicPr>
        <p:blipFill>
          <a:blip r:embed="rId3"/>
          <a:stretch>
            <a:fillRect/>
          </a:stretch>
        </p:blipFill>
        <p:spPr>
          <a:xfrm>
            <a:off x="1175684" y="9124432"/>
            <a:ext cx="66074" cy="89542"/>
          </a:xfrm>
          <a:prstGeom prst="rect">
            <a:avLst/>
          </a:prstGeom>
        </p:spPr>
      </p:pic>
      <p:pic>
        <p:nvPicPr>
          <p:cNvPr id="172" name="Picture 171">
            <a:extLst>
              <a:ext uri="{FF2B5EF4-FFF2-40B4-BE49-F238E27FC236}">
                <a16:creationId xmlns:a16="http://schemas.microsoft.com/office/drawing/2014/main" id="{E649D6EA-77EF-DCC7-5110-2D81CAD6DDBF}"/>
              </a:ext>
            </a:extLst>
          </p:cNvPr>
          <p:cNvPicPr>
            <a:picLocks noChangeAspect="1"/>
          </p:cNvPicPr>
          <p:nvPr/>
        </p:nvPicPr>
        <p:blipFill>
          <a:blip r:embed="rId3"/>
          <a:stretch>
            <a:fillRect/>
          </a:stretch>
        </p:blipFill>
        <p:spPr>
          <a:xfrm>
            <a:off x="3032456" y="7630420"/>
            <a:ext cx="66074" cy="89542"/>
          </a:xfrm>
          <a:prstGeom prst="rect">
            <a:avLst/>
          </a:prstGeom>
        </p:spPr>
      </p:pic>
      <p:pic>
        <p:nvPicPr>
          <p:cNvPr id="173" name="Picture 172">
            <a:extLst>
              <a:ext uri="{FF2B5EF4-FFF2-40B4-BE49-F238E27FC236}">
                <a16:creationId xmlns:a16="http://schemas.microsoft.com/office/drawing/2014/main" id="{BCF1AEC6-0B6A-1C31-EDB9-3260CC23017D}"/>
              </a:ext>
            </a:extLst>
          </p:cNvPr>
          <p:cNvPicPr>
            <a:picLocks noChangeAspect="1"/>
          </p:cNvPicPr>
          <p:nvPr/>
        </p:nvPicPr>
        <p:blipFill>
          <a:blip r:embed="rId3"/>
          <a:stretch>
            <a:fillRect/>
          </a:stretch>
        </p:blipFill>
        <p:spPr>
          <a:xfrm>
            <a:off x="3033156" y="8333478"/>
            <a:ext cx="66074" cy="89542"/>
          </a:xfrm>
          <a:prstGeom prst="rect">
            <a:avLst/>
          </a:prstGeom>
        </p:spPr>
      </p:pic>
      <p:pic>
        <p:nvPicPr>
          <p:cNvPr id="174" name="Picture 173">
            <a:extLst>
              <a:ext uri="{FF2B5EF4-FFF2-40B4-BE49-F238E27FC236}">
                <a16:creationId xmlns:a16="http://schemas.microsoft.com/office/drawing/2014/main" id="{6AB63921-1D6D-D671-4969-478C9F72F74A}"/>
              </a:ext>
            </a:extLst>
          </p:cNvPr>
          <p:cNvPicPr>
            <a:picLocks noChangeAspect="1"/>
          </p:cNvPicPr>
          <p:nvPr/>
        </p:nvPicPr>
        <p:blipFill>
          <a:blip r:embed="rId3"/>
          <a:stretch>
            <a:fillRect/>
          </a:stretch>
        </p:blipFill>
        <p:spPr>
          <a:xfrm>
            <a:off x="3034187" y="9019966"/>
            <a:ext cx="66074" cy="89542"/>
          </a:xfrm>
          <a:prstGeom prst="rect">
            <a:avLst/>
          </a:prstGeom>
        </p:spPr>
      </p:pic>
      <p:pic>
        <p:nvPicPr>
          <p:cNvPr id="175" name="Picture 174">
            <a:extLst>
              <a:ext uri="{FF2B5EF4-FFF2-40B4-BE49-F238E27FC236}">
                <a16:creationId xmlns:a16="http://schemas.microsoft.com/office/drawing/2014/main" id="{5A8A7889-437A-BF58-D53C-07A6010CC3BF}"/>
              </a:ext>
            </a:extLst>
          </p:cNvPr>
          <p:cNvPicPr>
            <a:picLocks noChangeAspect="1"/>
          </p:cNvPicPr>
          <p:nvPr/>
        </p:nvPicPr>
        <p:blipFill>
          <a:blip r:embed="rId4">
            <a:duotone>
              <a:prstClr val="black"/>
              <a:srgbClr val="FF0000">
                <a:tint val="45000"/>
                <a:satMod val="400000"/>
              </a:srgbClr>
            </a:duotone>
            <a:extLst>
              <a:ext uri="{BEBA8EAE-BF5A-486C-A8C5-ECC9F3942E4B}">
                <a14:imgProps xmlns:a14="http://schemas.microsoft.com/office/drawing/2010/main">
                  <a14:imgLayer r:embed="rId5">
                    <a14:imgEffect>
                      <a14:artisticPaintStrokes/>
                    </a14:imgEffect>
                  </a14:imgLayer>
                </a14:imgProps>
              </a:ext>
            </a:extLst>
          </a:blip>
          <a:stretch>
            <a:fillRect/>
          </a:stretch>
        </p:blipFill>
        <p:spPr>
          <a:xfrm rot="5400000">
            <a:off x="2030713" y="7970322"/>
            <a:ext cx="66074" cy="89542"/>
          </a:xfrm>
          <a:prstGeom prst="rect">
            <a:avLst/>
          </a:prstGeom>
        </p:spPr>
      </p:pic>
      <p:pic>
        <p:nvPicPr>
          <p:cNvPr id="176" name="Picture 175">
            <a:extLst>
              <a:ext uri="{FF2B5EF4-FFF2-40B4-BE49-F238E27FC236}">
                <a16:creationId xmlns:a16="http://schemas.microsoft.com/office/drawing/2014/main" id="{AFB42BB3-5287-D0DF-279F-A85213DC2A09}"/>
              </a:ext>
            </a:extLst>
          </p:cNvPr>
          <p:cNvPicPr>
            <a:picLocks noChangeAspect="1"/>
          </p:cNvPicPr>
          <p:nvPr/>
        </p:nvPicPr>
        <p:blipFill>
          <a:blip r:embed="rId4">
            <a:duotone>
              <a:prstClr val="black"/>
              <a:srgbClr val="FF0000">
                <a:tint val="45000"/>
                <a:satMod val="400000"/>
              </a:srgbClr>
            </a:duotone>
            <a:extLst>
              <a:ext uri="{BEBA8EAE-BF5A-486C-A8C5-ECC9F3942E4B}">
                <a14:imgProps xmlns:a14="http://schemas.microsoft.com/office/drawing/2010/main">
                  <a14:imgLayer r:embed="rId5">
                    <a14:imgEffect>
                      <a14:artisticPaintStrokes/>
                    </a14:imgEffect>
                  </a14:imgLayer>
                </a14:imgProps>
              </a:ext>
            </a:extLst>
          </a:blip>
          <a:stretch>
            <a:fillRect/>
          </a:stretch>
        </p:blipFill>
        <p:spPr>
          <a:xfrm rot="5400000">
            <a:off x="2025000" y="8625790"/>
            <a:ext cx="66074" cy="89542"/>
          </a:xfrm>
          <a:prstGeom prst="rect">
            <a:avLst/>
          </a:prstGeom>
        </p:spPr>
      </p:pic>
      <p:pic>
        <p:nvPicPr>
          <p:cNvPr id="177" name="Picture 176">
            <a:extLst>
              <a:ext uri="{FF2B5EF4-FFF2-40B4-BE49-F238E27FC236}">
                <a16:creationId xmlns:a16="http://schemas.microsoft.com/office/drawing/2014/main" id="{927BDA94-8703-5646-7791-03EDCFD8133B}"/>
              </a:ext>
            </a:extLst>
          </p:cNvPr>
          <p:cNvPicPr>
            <a:picLocks noChangeAspect="1"/>
          </p:cNvPicPr>
          <p:nvPr/>
        </p:nvPicPr>
        <p:blipFill>
          <a:blip r:embed="rId3"/>
          <a:stretch>
            <a:fillRect/>
          </a:stretch>
        </p:blipFill>
        <p:spPr>
          <a:xfrm>
            <a:off x="4316471" y="8331091"/>
            <a:ext cx="66074" cy="89542"/>
          </a:xfrm>
          <a:prstGeom prst="rect">
            <a:avLst/>
          </a:prstGeom>
        </p:spPr>
      </p:pic>
      <p:pic>
        <p:nvPicPr>
          <p:cNvPr id="178" name="Picture 177">
            <a:extLst>
              <a:ext uri="{FF2B5EF4-FFF2-40B4-BE49-F238E27FC236}">
                <a16:creationId xmlns:a16="http://schemas.microsoft.com/office/drawing/2014/main" id="{2871F430-A04B-922A-6850-380D29F5869C}"/>
              </a:ext>
            </a:extLst>
          </p:cNvPr>
          <p:cNvPicPr>
            <a:picLocks noChangeAspect="1"/>
          </p:cNvPicPr>
          <p:nvPr/>
        </p:nvPicPr>
        <p:blipFill>
          <a:blip r:embed="rId3"/>
          <a:stretch>
            <a:fillRect/>
          </a:stretch>
        </p:blipFill>
        <p:spPr>
          <a:xfrm>
            <a:off x="6182167" y="8340174"/>
            <a:ext cx="66074" cy="89542"/>
          </a:xfrm>
          <a:prstGeom prst="rect">
            <a:avLst/>
          </a:prstGeom>
        </p:spPr>
      </p:pic>
      <p:cxnSp>
        <p:nvCxnSpPr>
          <p:cNvPr id="123" name="Straight Connector 122">
            <a:extLst>
              <a:ext uri="{FF2B5EF4-FFF2-40B4-BE49-F238E27FC236}">
                <a16:creationId xmlns:a16="http://schemas.microsoft.com/office/drawing/2014/main" id="{A3E58ABB-46DD-0F8F-FFE5-F0F0A32B0F64}"/>
              </a:ext>
            </a:extLst>
          </p:cNvPr>
          <p:cNvCxnSpPr>
            <a:stCxn id="108" idx="2"/>
          </p:cNvCxnSpPr>
          <p:nvPr/>
        </p:nvCxnSpPr>
        <p:spPr>
          <a:xfrm flipH="1">
            <a:off x="5245020" y="8598478"/>
            <a:ext cx="1" cy="139304"/>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2E5DA8A3-229D-F496-78C0-08AA8C8E2B68}"/>
              </a:ext>
            </a:extLst>
          </p:cNvPr>
          <p:cNvCxnSpPr/>
          <p:nvPr/>
        </p:nvCxnSpPr>
        <p:spPr>
          <a:xfrm flipH="1">
            <a:off x="577212" y="8746993"/>
            <a:ext cx="4660189"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pic>
        <p:nvPicPr>
          <p:cNvPr id="186" name="Picture 185">
            <a:extLst>
              <a:ext uri="{FF2B5EF4-FFF2-40B4-BE49-F238E27FC236}">
                <a16:creationId xmlns:a16="http://schemas.microsoft.com/office/drawing/2014/main" id="{06F644BE-9FD9-2E88-1E64-BA0478D79081}"/>
              </a:ext>
            </a:extLst>
          </p:cNvPr>
          <p:cNvPicPr>
            <a:picLocks noChangeAspect="1"/>
          </p:cNvPicPr>
          <p:nvPr/>
        </p:nvPicPr>
        <p:blipFill>
          <a:blip r:embed="rId3"/>
          <a:stretch>
            <a:fillRect/>
          </a:stretch>
        </p:blipFill>
        <p:spPr>
          <a:xfrm rot="16200000">
            <a:off x="544175" y="8634010"/>
            <a:ext cx="66074" cy="89542"/>
          </a:xfrm>
          <a:prstGeom prst="rect">
            <a:avLst/>
          </a:prstGeom>
        </p:spPr>
      </p:pic>
      <p:pic>
        <p:nvPicPr>
          <p:cNvPr id="187" name="Picture 186">
            <a:extLst>
              <a:ext uri="{FF2B5EF4-FFF2-40B4-BE49-F238E27FC236}">
                <a16:creationId xmlns:a16="http://schemas.microsoft.com/office/drawing/2014/main" id="{35242C3E-D948-DC39-8503-41F39ECC2ED8}"/>
              </a:ext>
            </a:extLst>
          </p:cNvPr>
          <p:cNvPicPr>
            <a:picLocks noChangeAspect="1"/>
          </p:cNvPicPr>
          <p:nvPr/>
        </p:nvPicPr>
        <p:blipFill>
          <a:blip r:embed="rId3"/>
          <a:stretch>
            <a:fillRect/>
          </a:stretch>
        </p:blipFill>
        <p:spPr>
          <a:xfrm rot="5400000">
            <a:off x="544175" y="8782585"/>
            <a:ext cx="66074" cy="89542"/>
          </a:xfrm>
          <a:prstGeom prst="rect">
            <a:avLst/>
          </a:prstGeom>
        </p:spPr>
      </p:pic>
      <p:pic>
        <p:nvPicPr>
          <p:cNvPr id="199" name="Picture 198">
            <a:extLst>
              <a:ext uri="{FF2B5EF4-FFF2-40B4-BE49-F238E27FC236}">
                <a16:creationId xmlns:a16="http://schemas.microsoft.com/office/drawing/2014/main" id="{911A58F6-E2C1-133E-7FD3-E689E83BF467}"/>
              </a:ext>
            </a:extLst>
          </p:cNvPr>
          <p:cNvPicPr>
            <a:picLocks noChangeAspect="1"/>
          </p:cNvPicPr>
          <p:nvPr/>
        </p:nvPicPr>
        <p:blipFill>
          <a:blip r:embed="rId4">
            <a:duotone>
              <a:prstClr val="black"/>
              <a:srgbClr val="FF0000">
                <a:tint val="45000"/>
                <a:satMod val="400000"/>
              </a:srgbClr>
            </a:duotone>
            <a:extLst>
              <a:ext uri="{BEBA8EAE-BF5A-486C-A8C5-ECC9F3942E4B}">
                <a14:imgProps xmlns:a14="http://schemas.microsoft.com/office/drawing/2010/main">
                  <a14:imgLayer r:embed="rId5">
                    <a14:imgEffect>
                      <a14:artisticPaintStrokes/>
                    </a14:imgEffect>
                  </a14:imgLayer>
                </a14:imgProps>
              </a:ext>
            </a:extLst>
          </a:blip>
          <a:stretch>
            <a:fillRect/>
          </a:stretch>
        </p:blipFill>
        <p:spPr>
          <a:xfrm>
            <a:off x="3033156" y="9512434"/>
            <a:ext cx="66074" cy="89542"/>
          </a:xfrm>
          <a:prstGeom prst="rect">
            <a:avLst/>
          </a:prstGeom>
        </p:spPr>
      </p:pic>
      <p:pic>
        <p:nvPicPr>
          <p:cNvPr id="60" name="Picture 59">
            <a:extLst>
              <a:ext uri="{FF2B5EF4-FFF2-40B4-BE49-F238E27FC236}">
                <a16:creationId xmlns:a16="http://schemas.microsoft.com/office/drawing/2014/main" id="{2FF074B7-E5D8-2C76-E621-E1F52EBF859B}"/>
              </a:ext>
            </a:extLst>
          </p:cNvPr>
          <p:cNvPicPr>
            <a:picLocks noChangeAspect="1"/>
          </p:cNvPicPr>
          <p:nvPr/>
        </p:nvPicPr>
        <p:blipFill>
          <a:blip r:embed="rId4">
            <a:duotone>
              <a:prstClr val="black"/>
              <a:srgbClr val="FF0000">
                <a:tint val="45000"/>
                <a:satMod val="400000"/>
              </a:srgbClr>
            </a:duotone>
            <a:extLst>
              <a:ext uri="{BEBA8EAE-BF5A-486C-A8C5-ECC9F3942E4B}">
                <a14:imgProps xmlns:a14="http://schemas.microsoft.com/office/drawing/2010/main">
                  <a14:imgLayer r:embed="rId5">
                    <a14:imgEffect>
                      <a14:artisticPaintStrokes/>
                    </a14:imgEffect>
                  </a14:imgLayer>
                </a14:imgProps>
              </a:ext>
            </a:extLst>
          </a:blip>
          <a:stretch>
            <a:fillRect/>
          </a:stretch>
        </p:blipFill>
        <p:spPr>
          <a:xfrm rot="5400000">
            <a:off x="2018650" y="9425890"/>
            <a:ext cx="66074" cy="89542"/>
          </a:xfrm>
          <a:prstGeom prst="rect">
            <a:avLst/>
          </a:prstGeom>
        </p:spPr>
      </p:pic>
      <p:sp>
        <p:nvSpPr>
          <p:cNvPr id="63" name="Rounded Rectangle 10">
            <a:extLst>
              <a:ext uri="{FF2B5EF4-FFF2-40B4-BE49-F238E27FC236}">
                <a16:creationId xmlns:a16="http://schemas.microsoft.com/office/drawing/2014/main" id="{03A01E2A-EB32-3C8C-59A5-7E76FEA87833}"/>
              </a:ext>
            </a:extLst>
          </p:cNvPr>
          <p:cNvSpPr/>
          <p:nvPr/>
        </p:nvSpPr>
        <p:spPr>
          <a:xfrm>
            <a:off x="224704" y="1074626"/>
            <a:ext cx="7174017" cy="273076"/>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extBox 63">
            <a:extLst>
              <a:ext uri="{FF2B5EF4-FFF2-40B4-BE49-F238E27FC236}">
                <a16:creationId xmlns:a16="http://schemas.microsoft.com/office/drawing/2014/main" id="{2E0D204A-3F6E-DF1A-8C40-AB51C38DABFF}"/>
              </a:ext>
            </a:extLst>
          </p:cNvPr>
          <p:cNvSpPr txBox="1"/>
          <p:nvPr/>
        </p:nvSpPr>
        <p:spPr>
          <a:xfrm>
            <a:off x="209550" y="1052995"/>
            <a:ext cx="7174229" cy="307777"/>
          </a:xfrm>
          <a:prstGeom prst="rect">
            <a:avLst/>
          </a:prstGeom>
          <a:noFill/>
        </p:spPr>
        <p:txBody>
          <a:bodyPr wrap="square" rtlCol="0">
            <a:spAutoFit/>
          </a:bodyPr>
          <a:lstStyle/>
          <a:p>
            <a:pPr algn="just"/>
            <a:r>
              <a:rPr lang="en-US" sz="700" b="1" dirty="0">
                <a:solidFill>
                  <a:schemeClr val="bg1"/>
                </a:solidFill>
                <a:effectLst>
                  <a:outerShdw blurRad="38100" dist="38100" dir="2700000" algn="tl">
                    <a:srgbClr val="000000">
                      <a:alpha val="43137"/>
                    </a:srgbClr>
                  </a:outerShdw>
                </a:effectLst>
                <a:latin typeface="Montserrat" pitchFamily="2" charset="77"/>
              </a:rPr>
              <a:t>Stock Note Risk Profile: There is a higher risk of large or total capital losses when </a:t>
            </a:r>
            <a:r>
              <a:rPr lang="en-US" sz="700" b="1" dirty="0" err="1">
                <a:solidFill>
                  <a:schemeClr val="bg1"/>
                </a:solidFill>
                <a:effectLst>
                  <a:outerShdw blurRad="38100" dist="38100" dir="2700000" algn="tl">
                    <a:srgbClr val="000000">
                      <a:alpha val="43137"/>
                    </a:srgbClr>
                  </a:outerShdw>
                </a:effectLst>
                <a:latin typeface="Montserrat" pitchFamily="2" charset="77"/>
              </a:rPr>
              <a:t>Underlyings</a:t>
            </a:r>
            <a:r>
              <a:rPr lang="en-US" sz="700" b="1" dirty="0">
                <a:solidFill>
                  <a:schemeClr val="bg1"/>
                </a:solidFill>
                <a:effectLst>
                  <a:outerShdw blurRad="38100" dist="38100" dir="2700000" algn="tl">
                    <a:srgbClr val="000000">
                      <a:alpha val="43137"/>
                    </a:srgbClr>
                  </a:outerShdw>
                </a:effectLst>
                <a:latin typeface="Montserrat" pitchFamily="2" charset="77"/>
              </a:rPr>
              <a:t> are individual Company Stocks</a:t>
            </a:r>
          </a:p>
          <a:p>
            <a:pPr algn="just"/>
            <a:r>
              <a:rPr lang="en-US" sz="700" b="1" dirty="0">
                <a:solidFill>
                  <a:schemeClr val="bg1"/>
                </a:solidFill>
                <a:effectLst>
                  <a:outerShdw blurRad="38100" dist="38100" dir="2700000" algn="tl">
                    <a:srgbClr val="000000">
                      <a:alpha val="43137"/>
                    </a:srgbClr>
                  </a:outerShdw>
                </a:effectLst>
                <a:latin typeface="Montserrat" pitchFamily="2" charset="77"/>
              </a:rPr>
              <a:t>rather than Stock Market Indices. Retail investors should seek suitable financial advice before investing.</a:t>
            </a:r>
            <a:endParaRPr lang="es-ES" sz="700" b="1" dirty="0">
              <a:solidFill>
                <a:schemeClr val="bg1"/>
              </a:solidFill>
              <a:effectLst>
                <a:outerShdw blurRad="38100" dist="38100" dir="2700000" algn="tl">
                  <a:srgbClr val="000000">
                    <a:alpha val="43137"/>
                  </a:srgbClr>
                </a:outerShdw>
              </a:effectLst>
              <a:latin typeface="Montserrat" pitchFamily="2" charset="77"/>
            </a:endParaRPr>
          </a:p>
        </p:txBody>
      </p:sp>
      <p:sp>
        <p:nvSpPr>
          <p:cNvPr id="65" name="Rectangle 64">
            <a:extLst>
              <a:ext uri="{FF2B5EF4-FFF2-40B4-BE49-F238E27FC236}">
                <a16:creationId xmlns:a16="http://schemas.microsoft.com/office/drawing/2014/main" id="{B1F7F58B-C07D-B0E8-2D0C-F73699543F5D}"/>
              </a:ext>
            </a:extLst>
          </p:cNvPr>
          <p:cNvSpPr/>
          <p:nvPr/>
        </p:nvSpPr>
        <p:spPr>
          <a:xfrm>
            <a:off x="-1" y="10322061"/>
            <a:ext cx="7559675" cy="369942"/>
          </a:xfrm>
          <a:prstGeom prst="rect">
            <a:avLst/>
          </a:prstGeom>
          <a:solidFill>
            <a:srgbClr val="353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a:extLst>
              <a:ext uri="{FF2B5EF4-FFF2-40B4-BE49-F238E27FC236}">
                <a16:creationId xmlns:a16="http://schemas.microsoft.com/office/drawing/2014/main" id="{19885BA8-A49B-531D-E18B-FFB767BCA7D6}"/>
              </a:ext>
            </a:extLst>
          </p:cNvPr>
          <p:cNvSpPr txBox="1"/>
          <p:nvPr/>
        </p:nvSpPr>
        <p:spPr>
          <a:xfrm>
            <a:off x="266570" y="10333149"/>
            <a:ext cx="1295400" cy="358664"/>
          </a:xfrm>
          <a:prstGeom prst="rect">
            <a:avLst/>
          </a:prstGeom>
          <a:noFill/>
        </p:spPr>
        <p:txBody>
          <a:bodyPr wrap="square" rtlCol="0" anchor="ctr" anchorCtr="0">
            <a:noAutofit/>
          </a:bodyPr>
          <a:lstStyle/>
          <a:p>
            <a:r>
              <a:rPr lang="en-GB" sz="1000" dirty="0">
                <a:solidFill>
                  <a:schemeClr val="bg1"/>
                </a:solidFill>
                <a:latin typeface="Montserrat Light" pitchFamily="2" charset="77"/>
              </a:rPr>
              <a:t>IDAD.COM</a:t>
            </a:r>
            <a:endParaRPr lang="en-US" sz="1000" dirty="0">
              <a:solidFill>
                <a:schemeClr val="bg1"/>
              </a:solidFill>
              <a:latin typeface="Montserrat Light" pitchFamily="2" charset="77"/>
            </a:endParaRPr>
          </a:p>
        </p:txBody>
      </p:sp>
      <p:sp>
        <p:nvSpPr>
          <p:cNvPr id="67" name="TextBox 66">
            <a:extLst>
              <a:ext uri="{FF2B5EF4-FFF2-40B4-BE49-F238E27FC236}">
                <a16:creationId xmlns:a16="http://schemas.microsoft.com/office/drawing/2014/main" id="{2E992949-534A-3FFD-8125-40AFCCF71CBD}"/>
              </a:ext>
            </a:extLst>
          </p:cNvPr>
          <p:cNvSpPr txBox="1"/>
          <p:nvPr/>
        </p:nvSpPr>
        <p:spPr>
          <a:xfrm>
            <a:off x="259155" y="9855198"/>
            <a:ext cx="6936580" cy="415498"/>
          </a:xfrm>
          <a:prstGeom prst="rect">
            <a:avLst/>
          </a:prstGeom>
          <a:noFill/>
        </p:spPr>
        <p:txBody>
          <a:bodyPr wrap="square" rtlCol="0">
            <a:spAutoFit/>
          </a:bodyPr>
          <a:lstStyle/>
          <a:p>
            <a:pPr algn="just">
              <a:buClr>
                <a:srgbClr val="007FB9"/>
              </a:buClr>
              <a:buSzPct val="120000"/>
            </a:pPr>
            <a:r>
              <a:rPr lang="en-GB" sz="700" dirty="0">
                <a:latin typeface="Montserrat" panose="00000500000000000000" pitchFamily="2" charset="0"/>
              </a:rPr>
              <a:t>IDAD Limited is Authorised and Regulated by the Financial Conduct Authority FCA FRN 740499. IDAD Africa (Pty) Ltd is an Authorised Financial Services Provider with FSP no: 50937. No part of this publication may be reproduced, copied or distributed without the prior permission in writing of IDAD. All investors should seek advice from a suitably authorised financial adviser and investment must be made via an authorised counterparty.</a:t>
            </a:r>
            <a:endParaRPr lang="en-US" sz="700" dirty="0">
              <a:latin typeface="Montserrat" panose="00000500000000000000" pitchFamily="2" charset="0"/>
            </a:endParaRPr>
          </a:p>
        </p:txBody>
      </p:sp>
    </p:spTree>
    <p:extLst>
      <p:ext uri="{BB962C8B-B14F-4D97-AF65-F5344CB8AC3E}">
        <p14:creationId xmlns:p14="http://schemas.microsoft.com/office/powerpoint/2010/main" val="4124673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ogo&#10;&#10;Description automatically generated">
            <a:extLst>
              <a:ext uri="{FF2B5EF4-FFF2-40B4-BE49-F238E27FC236}">
                <a16:creationId xmlns:a16="http://schemas.microsoft.com/office/drawing/2014/main" id="{3535E2CF-44CF-B34D-8AAE-9DD8D49D9705}"/>
              </a:ext>
            </a:extLst>
          </p:cNvPr>
          <p:cNvPicPr>
            <a:picLocks noChangeAspect="1"/>
          </p:cNvPicPr>
          <p:nvPr/>
        </p:nvPicPr>
        <p:blipFill>
          <a:blip r:embed="rId2"/>
          <a:stretch>
            <a:fillRect/>
          </a:stretch>
        </p:blipFill>
        <p:spPr>
          <a:xfrm>
            <a:off x="5989235" y="357459"/>
            <a:ext cx="1206500" cy="647700"/>
          </a:xfrm>
          <a:prstGeom prst="rect">
            <a:avLst/>
          </a:prstGeom>
        </p:spPr>
      </p:pic>
      <p:sp>
        <p:nvSpPr>
          <p:cNvPr id="8" name="Rounded Rectangle 7">
            <a:extLst>
              <a:ext uri="{FF2B5EF4-FFF2-40B4-BE49-F238E27FC236}">
                <a16:creationId xmlns:a16="http://schemas.microsoft.com/office/drawing/2014/main" id="{889BA688-7E37-1042-9F77-D3975E099441}"/>
              </a:ext>
            </a:extLst>
          </p:cNvPr>
          <p:cNvSpPr/>
          <p:nvPr/>
        </p:nvSpPr>
        <p:spPr>
          <a:xfrm>
            <a:off x="229470" y="1317642"/>
            <a:ext cx="6831795"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2DBCCB4-226B-9F4C-9B35-99770AC2CB61}"/>
              </a:ext>
            </a:extLst>
          </p:cNvPr>
          <p:cNvSpPr txBox="1"/>
          <p:nvPr/>
        </p:nvSpPr>
        <p:spPr>
          <a:xfrm>
            <a:off x="229469" y="1283162"/>
            <a:ext cx="6061981"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OBSERVATION DATES   </a:t>
            </a:r>
            <a:r>
              <a:rPr lang="en-GB" sz="700" dirty="0">
                <a:solidFill>
                  <a:schemeClr val="bg1"/>
                </a:solidFill>
                <a:latin typeface="Montserrat" pitchFamily="2" charset="77"/>
              </a:rPr>
              <a:t>(some dates may vary if a bank holiday or non-business day occurs)</a:t>
            </a:r>
            <a:endParaRPr lang="en-US" sz="700" dirty="0">
              <a:solidFill>
                <a:schemeClr val="bg1"/>
              </a:solidFill>
              <a:latin typeface="Montserrat" pitchFamily="2" charset="77"/>
            </a:endParaRPr>
          </a:p>
        </p:txBody>
      </p:sp>
      <p:sp>
        <p:nvSpPr>
          <p:cNvPr id="24" name="TextBox 23">
            <a:extLst>
              <a:ext uri="{FF2B5EF4-FFF2-40B4-BE49-F238E27FC236}">
                <a16:creationId xmlns:a16="http://schemas.microsoft.com/office/drawing/2014/main" id="{7443507D-E0B3-5449-B6A1-4B80BA997AB1}"/>
              </a:ext>
            </a:extLst>
          </p:cNvPr>
          <p:cNvSpPr txBox="1"/>
          <p:nvPr/>
        </p:nvSpPr>
        <p:spPr>
          <a:xfrm>
            <a:off x="229468" y="4432791"/>
            <a:ext cx="6858691" cy="630942"/>
          </a:xfrm>
          <a:prstGeom prst="rect">
            <a:avLst/>
          </a:prstGeom>
          <a:noFill/>
        </p:spPr>
        <p:txBody>
          <a:bodyPr wrap="square" rtlCol="0">
            <a:spAutoFit/>
          </a:bodyPr>
          <a:lstStyle/>
          <a:p>
            <a:pPr algn="just"/>
            <a:r>
              <a:rPr lang="en-GB" sz="700" b="1" dirty="0">
                <a:latin typeface="Montserrat" panose="00000500000000000000" pitchFamily="2" charset="0"/>
              </a:rPr>
              <a:t>IDAD</a:t>
            </a:r>
            <a:r>
              <a:rPr lang="en-GB" sz="700" dirty="0">
                <a:latin typeface="Montserrat" panose="00000500000000000000" pitchFamily="2" charset="0"/>
              </a:rPr>
              <a:t> was established in 2002 and our approach from the outset, is what we call the “IDAD Difference”. The selection of the investments we offer is not decided in terms of profitability alone and when developing investment products, we favour evidence over dogma. We are happy to work with advisers and product providers alike to deliver a range of investment options to suit differing client wealth strategies. We’re proud of our approach to business as well as the investments delivered as a result of the “IDAD Difference”. We are committed to building upon our reputation for bringing benefits to all involved in the investment process, but most importantly to the clients.</a:t>
            </a:r>
          </a:p>
        </p:txBody>
      </p:sp>
      <p:sp>
        <p:nvSpPr>
          <p:cNvPr id="25" name="Rounded Rectangle 24">
            <a:extLst>
              <a:ext uri="{FF2B5EF4-FFF2-40B4-BE49-F238E27FC236}">
                <a16:creationId xmlns:a16="http://schemas.microsoft.com/office/drawing/2014/main" id="{F78F0AC8-3CAA-864A-9B79-F85F49615202}"/>
              </a:ext>
            </a:extLst>
          </p:cNvPr>
          <p:cNvSpPr/>
          <p:nvPr/>
        </p:nvSpPr>
        <p:spPr>
          <a:xfrm>
            <a:off x="229470" y="5521502"/>
            <a:ext cx="6831793"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7953EF89-3E7A-894F-8BED-5399D859A655}"/>
              </a:ext>
            </a:extLst>
          </p:cNvPr>
          <p:cNvSpPr txBox="1"/>
          <p:nvPr/>
        </p:nvSpPr>
        <p:spPr>
          <a:xfrm>
            <a:off x="229470" y="5487022"/>
            <a:ext cx="2590800"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RATIONALE</a:t>
            </a:r>
            <a:endParaRPr lang="en-US" sz="900" b="1" dirty="0">
              <a:solidFill>
                <a:schemeClr val="bg1"/>
              </a:solidFill>
              <a:effectLst>
                <a:outerShdw blurRad="38100" dist="38100" dir="2700000" algn="tl">
                  <a:srgbClr val="000000">
                    <a:alpha val="43137"/>
                  </a:srgbClr>
                </a:outerShdw>
              </a:effectLst>
              <a:latin typeface="Montserrat" pitchFamily="2" charset="77"/>
            </a:endParaRPr>
          </a:p>
        </p:txBody>
      </p:sp>
      <p:sp>
        <p:nvSpPr>
          <p:cNvPr id="27" name="Rounded Rectangle 26">
            <a:extLst>
              <a:ext uri="{FF2B5EF4-FFF2-40B4-BE49-F238E27FC236}">
                <a16:creationId xmlns:a16="http://schemas.microsoft.com/office/drawing/2014/main" id="{00904638-4443-7544-BB11-92D83E4ADF32}"/>
              </a:ext>
            </a:extLst>
          </p:cNvPr>
          <p:cNvSpPr/>
          <p:nvPr/>
        </p:nvSpPr>
        <p:spPr>
          <a:xfrm>
            <a:off x="229470" y="5752334"/>
            <a:ext cx="6831793" cy="1431422"/>
          </a:xfrm>
          <a:prstGeom prst="roundRect">
            <a:avLst>
              <a:gd name="adj" fmla="val 4031"/>
            </a:avLst>
          </a:prstGeom>
          <a:solidFill>
            <a:srgbClr val="E7E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08D03357-AFE3-2044-8644-50FDB393EA82}"/>
              </a:ext>
            </a:extLst>
          </p:cNvPr>
          <p:cNvSpPr txBox="1"/>
          <p:nvPr/>
        </p:nvSpPr>
        <p:spPr>
          <a:xfrm>
            <a:off x="291792" y="5806334"/>
            <a:ext cx="6650943" cy="1384995"/>
          </a:xfrm>
          <a:prstGeom prst="rect">
            <a:avLst/>
          </a:prstGeom>
          <a:noFill/>
        </p:spPr>
        <p:txBody>
          <a:bodyPr wrap="square" rtlCol="0">
            <a:spAutoFit/>
          </a:bodyPr>
          <a:lstStyle/>
          <a:p>
            <a:pPr algn="just"/>
            <a:r>
              <a:rPr lang="en-GB" sz="700" dirty="0">
                <a:latin typeface="Montserrat" panose="00000500000000000000" pitchFamily="2" charset="0"/>
              </a:rPr>
              <a:t>Structured products are becoming increasingly popular for investors due to the wide variety of payoffs and levels of protection that can be achieved by the different types of structures that are available. </a:t>
            </a:r>
          </a:p>
          <a:p>
            <a:pPr algn="just"/>
            <a:r>
              <a:rPr lang="en-GB" sz="700" dirty="0">
                <a:latin typeface="Montserrat" panose="00000500000000000000" pitchFamily="2" charset="0"/>
              </a:rPr>
              <a:t>The opportunity for an income stream can be of key importance to investors as part of their wealth planning. The probability of an income payment being triggered is increased with this investment as an Underlying needs to show a fall of 50% from its initial level on any observation date before the income stream is disrupted. The investment also benefits from a memory feature so that if any income payments have missed being paid, they will catch-up the next time all Underlyings are above the Income Trigger on an observation date. The Underlyings have been selected in order to support the anticipated delivery of that income. </a:t>
            </a:r>
          </a:p>
          <a:p>
            <a:pPr algn="just"/>
            <a:r>
              <a:rPr lang="en-GB" sz="700" dirty="0">
                <a:latin typeface="Montserrat" panose="00000500000000000000" pitchFamily="2" charset="0"/>
              </a:rPr>
              <a:t>The autocall payoff can bring an early return of capital allowing the opportunity for a re-assessment of investment strategy. The value of this feature cannot be underestimated as it brings with it the opportunity to secure capital value, as well as the chance to take advantage of future market trends. </a:t>
            </a:r>
          </a:p>
          <a:p>
            <a:pPr algn="just"/>
            <a:r>
              <a:rPr lang="en-GB" sz="700" dirty="0">
                <a:latin typeface="Montserrat" panose="00000500000000000000" pitchFamily="2" charset="0"/>
              </a:rPr>
              <a:t>To manage the capital risk, a final level barrier set at 50% means an Underlying must fall by more than 50% over the full term before capital is at risk. </a:t>
            </a:r>
            <a:endParaRPr lang="en-US" sz="700" dirty="0">
              <a:latin typeface="Montserrat" panose="00000500000000000000" pitchFamily="2" charset="0"/>
            </a:endParaRPr>
          </a:p>
        </p:txBody>
      </p:sp>
      <p:sp>
        <p:nvSpPr>
          <p:cNvPr id="29" name="Rounded Rectangle 28">
            <a:extLst>
              <a:ext uri="{FF2B5EF4-FFF2-40B4-BE49-F238E27FC236}">
                <a16:creationId xmlns:a16="http://schemas.microsoft.com/office/drawing/2014/main" id="{0EA716B4-DE52-004D-81E1-CEAFAFC1CE5A}"/>
              </a:ext>
            </a:extLst>
          </p:cNvPr>
          <p:cNvSpPr/>
          <p:nvPr/>
        </p:nvSpPr>
        <p:spPr>
          <a:xfrm>
            <a:off x="229468" y="7234935"/>
            <a:ext cx="6831793" cy="165575"/>
          </a:xfrm>
          <a:prstGeom prst="roundRect">
            <a:avLst>
              <a:gd name="adj" fmla="val 50000"/>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49D17784-CCBA-1F41-92E2-7C5C93398951}"/>
              </a:ext>
            </a:extLst>
          </p:cNvPr>
          <p:cNvSpPr txBox="1"/>
          <p:nvPr/>
        </p:nvSpPr>
        <p:spPr>
          <a:xfrm>
            <a:off x="229468" y="7200455"/>
            <a:ext cx="2590800"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SUITABILITY</a:t>
            </a:r>
            <a:endParaRPr lang="en-US" sz="900" b="1" dirty="0">
              <a:solidFill>
                <a:schemeClr val="bg1"/>
              </a:solidFill>
              <a:effectLst>
                <a:outerShdw blurRad="38100" dist="38100" dir="2700000" algn="tl">
                  <a:srgbClr val="000000">
                    <a:alpha val="43137"/>
                  </a:srgbClr>
                </a:outerShdw>
              </a:effectLst>
              <a:latin typeface="Montserrat" pitchFamily="2" charset="77"/>
            </a:endParaRPr>
          </a:p>
        </p:txBody>
      </p:sp>
      <p:graphicFrame>
        <p:nvGraphicFramePr>
          <p:cNvPr id="505" name="Table 25">
            <a:extLst>
              <a:ext uri="{FF2B5EF4-FFF2-40B4-BE49-F238E27FC236}">
                <a16:creationId xmlns:a16="http://schemas.microsoft.com/office/drawing/2014/main" id="{7960AE48-A4F6-16FA-40DC-7A7047FF429F}"/>
              </a:ext>
            </a:extLst>
          </p:cNvPr>
          <p:cNvGraphicFramePr>
            <a:graphicFrameLocks noGrp="1"/>
          </p:cNvGraphicFramePr>
          <p:nvPr>
            <p:extLst>
              <p:ext uri="{D42A27DB-BD31-4B8C-83A1-F6EECF244321}">
                <p14:modId xmlns:p14="http://schemas.microsoft.com/office/powerpoint/2010/main" val="1205577354"/>
              </p:ext>
            </p:extLst>
          </p:nvPr>
        </p:nvGraphicFramePr>
        <p:xfrm>
          <a:off x="229469" y="1524700"/>
          <a:ext cx="6827318" cy="2704241"/>
        </p:xfrm>
        <a:graphic>
          <a:graphicData uri="http://schemas.openxmlformats.org/drawingml/2006/table">
            <a:tbl>
              <a:tblPr>
                <a:effectLst/>
                <a:tableStyleId>{5C22544A-7EE6-4342-B048-85BDC9FD1C3A}</a:tableStyleId>
              </a:tblPr>
              <a:tblGrid>
                <a:gridCol w="1384724">
                  <a:extLst>
                    <a:ext uri="{9D8B030D-6E8A-4147-A177-3AD203B41FA5}">
                      <a16:colId xmlns:a16="http://schemas.microsoft.com/office/drawing/2014/main" val="526911026"/>
                    </a:ext>
                  </a:extLst>
                </a:gridCol>
                <a:gridCol w="1384724">
                  <a:extLst>
                    <a:ext uri="{9D8B030D-6E8A-4147-A177-3AD203B41FA5}">
                      <a16:colId xmlns:a16="http://schemas.microsoft.com/office/drawing/2014/main" val="3531249202"/>
                    </a:ext>
                  </a:extLst>
                </a:gridCol>
                <a:gridCol w="1288422">
                  <a:extLst>
                    <a:ext uri="{9D8B030D-6E8A-4147-A177-3AD203B41FA5}">
                      <a16:colId xmlns:a16="http://schemas.microsoft.com/office/drawing/2014/main" val="3129366578"/>
                    </a:ext>
                  </a:extLst>
                </a:gridCol>
                <a:gridCol w="1384724">
                  <a:extLst>
                    <a:ext uri="{9D8B030D-6E8A-4147-A177-3AD203B41FA5}">
                      <a16:colId xmlns:a16="http://schemas.microsoft.com/office/drawing/2014/main" val="108786000"/>
                    </a:ext>
                  </a:extLst>
                </a:gridCol>
                <a:gridCol w="1384724">
                  <a:extLst>
                    <a:ext uri="{9D8B030D-6E8A-4147-A177-3AD203B41FA5}">
                      <a16:colId xmlns:a16="http://schemas.microsoft.com/office/drawing/2014/main" val="1158016168"/>
                    </a:ext>
                  </a:extLst>
                </a:gridCol>
              </a:tblGrid>
              <a:tr h="159073">
                <a:tc>
                  <a:txBody>
                    <a:bodyPr/>
                    <a:lstStyle/>
                    <a:p>
                      <a:pPr algn="ctr" rtl="0" fontAlgn="ctr"/>
                      <a:endParaRPr lang="en-GB" sz="700" b="1" i="0" u="none" strike="noStrike" dirty="0">
                        <a:solidFill>
                          <a:srgbClr val="000000"/>
                        </a:solidFill>
                        <a:effectLst/>
                        <a:latin typeface="Montserrat" panose="00000500000000000000" pitchFamily="2" charset="0"/>
                      </a:endParaRP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1" i="0" u="none" strike="noStrike">
                          <a:solidFill>
                            <a:srgbClr val="000000"/>
                          </a:solidFill>
                          <a:effectLst/>
                          <a:latin typeface="Montserrat" panose="00000500000000000000" pitchFamily="2" charset="0"/>
                        </a:rPr>
                        <a:t>Observation Date</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1" i="0" u="none" strike="noStrike">
                          <a:solidFill>
                            <a:srgbClr val="000000"/>
                          </a:solidFill>
                          <a:effectLst/>
                          <a:latin typeface="Montserrat" panose="00000500000000000000" pitchFamily="2" charset="0"/>
                        </a:rPr>
                        <a:t>Payment Date</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1" i="0" u="none" strike="noStrike">
                          <a:solidFill>
                            <a:srgbClr val="000000"/>
                          </a:solidFill>
                          <a:effectLst/>
                          <a:latin typeface="Montserrat" panose="00000500000000000000" pitchFamily="2" charset="0"/>
                        </a:rPr>
                        <a:t>Income Trigger</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1" i="0" u="none" strike="noStrike">
                          <a:solidFill>
                            <a:srgbClr val="000000"/>
                          </a:solidFill>
                          <a:effectLst/>
                          <a:latin typeface="Montserrat" panose="00000500000000000000" pitchFamily="2" charset="0"/>
                        </a:rPr>
                        <a:t>Autocall Trigger</a:t>
                      </a: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2081204"/>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October 2022</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17 October 2022</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n/a</a:t>
                      </a: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8896995"/>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2</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09 January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17 January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dirty="0">
                          <a:solidFill>
                            <a:srgbClr val="000000"/>
                          </a:solidFill>
                          <a:effectLst/>
                          <a:latin typeface="Montserrat" panose="00000500000000000000" pitchFamily="2" charset="0"/>
                        </a:rPr>
                        <a:t>80%</a:t>
                      </a: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7758345"/>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3</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10 April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17 April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8069513"/>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4</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July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July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4942481"/>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5</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09 October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16 October 2023</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67076190"/>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6</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08 January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16 January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4549698"/>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7</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08 April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15 April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541082"/>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8</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08 July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15 July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2616887"/>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9</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October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15 October 2024</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6459171"/>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10</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January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January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6799813"/>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11</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April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April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2104124"/>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12</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July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July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88714223"/>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13</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October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15 October 2025</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67333568"/>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14</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January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January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000000"/>
                          </a:solidFill>
                          <a:effectLst/>
                          <a:uLnTx/>
                          <a:uFillTx/>
                          <a:latin typeface="Montserrat" panose="00000500000000000000" pitchFamily="2" charset="0"/>
                          <a:ea typeface="+mn-ea"/>
                          <a:cs typeface="+mn-cs"/>
                        </a:rPr>
                        <a:t>80%</a:t>
                      </a:r>
                      <a:endPar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3086568"/>
                  </a:ext>
                </a:extLst>
              </a:tr>
              <a:tr h="159073">
                <a:tc>
                  <a:txBody>
                    <a:bodyPr/>
                    <a:lstStyle/>
                    <a:p>
                      <a:pPr algn="ctr" rtl="0" fontAlgn="ctr"/>
                      <a:r>
                        <a:rPr lang="en-GB" sz="700" b="1" i="0" u="none" strike="noStrike">
                          <a:solidFill>
                            <a:srgbClr val="000000"/>
                          </a:solidFill>
                          <a:effectLst/>
                          <a:latin typeface="Montserrat" panose="00000500000000000000" pitchFamily="2" charset="0"/>
                        </a:rPr>
                        <a:t>Observation 15</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dirty="0">
                          <a:solidFill>
                            <a:srgbClr val="000000"/>
                          </a:solidFill>
                          <a:effectLst/>
                          <a:latin typeface="Montserrat" panose="00000500000000000000" pitchFamily="2" charset="0"/>
                        </a:rPr>
                        <a:t>07 April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April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55934" rtl="0" eaLnBrk="1" fontAlgn="ctr"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rPr>
                        <a:t>80%</a:t>
                      </a: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0487977"/>
                  </a:ext>
                </a:extLst>
              </a:tr>
              <a:tr h="159073">
                <a:tc>
                  <a:txBody>
                    <a:bodyPr/>
                    <a:lstStyle/>
                    <a:p>
                      <a:pPr algn="ctr" rtl="0" fontAlgn="ctr"/>
                      <a:r>
                        <a:rPr lang="en-GB" sz="700" b="1" i="0" u="none" strike="noStrike">
                          <a:solidFill>
                            <a:srgbClr val="000000"/>
                          </a:solidFill>
                          <a:effectLst/>
                          <a:latin typeface="Montserrat" panose="00000500000000000000" pitchFamily="2" charset="0"/>
                        </a:rPr>
                        <a:t>Final Observation</a:t>
                      </a:r>
                    </a:p>
                  </a:txBody>
                  <a:tcPr marL="9525" marR="9525" marT="9525" marB="0" anchor="ctr">
                    <a:lnL w="12700" cap="flat" cmpd="sng" algn="ctr">
                      <a:no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07 July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14 July 2026</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a:solidFill>
                            <a:srgbClr val="000000"/>
                          </a:solidFill>
                          <a:effectLst/>
                          <a:latin typeface="Montserrat" panose="00000500000000000000" pitchFamily="2" charset="0"/>
                        </a:rPr>
                        <a:t>50%</a:t>
                      </a:r>
                    </a:p>
                  </a:txBody>
                  <a:tcPr marL="9525" marR="9525" marT="9525" marB="0" anchor="ctr">
                    <a:lnL w="12700" cap="flat" cmpd="sng" algn="ctr">
                      <a:solidFill>
                        <a:srgbClr val="CDD9DB"/>
                      </a:solidFill>
                      <a:prstDash val="solid"/>
                      <a:round/>
                      <a:headEnd type="none" w="med" len="med"/>
                      <a:tailEnd type="none" w="med" len="med"/>
                    </a:lnL>
                    <a:lnR w="12700" cap="flat" cmpd="sng" algn="ctr">
                      <a:solidFill>
                        <a:srgbClr val="CDD9DB"/>
                      </a:solid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GB" sz="700" b="0" i="0" u="none" strike="noStrike" dirty="0">
                          <a:solidFill>
                            <a:srgbClr val="000000"/>
                          </a:solidFill>
                          <a:effectLst/>
                          <a:latin typeface="Montserrat" panose="00000500000000000000" pitchFamily="2" charset="0"/>
                        </a:rPr>
                        <a:t>50% European Barrier</a:t>
                      </a:r>
                    </a:p>
                  </a:txBody>
                  <a:tcPr marL="9525" marR="9525" marT="9525" marB="0" anchor="ctr">
                    <a:lnL w="12700" cap="flat" cmpd="sng" algn="ctr">
                      <a:solidFill>
                        <a:srgbClr val="CDD9D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DD9DB"/>
                      </a:solidFill>
                      <a:prstDash val="solid"/>
                      <a:round/>
                      <a:headEnd type="none" w="med" len="med"/>
                      <a:tailEnd type="none" w="med" len="med"/>
                    </a:lnT>
                    <a:lnB w="12700" cap="flat" cmpd="sng" algn="ctr">
                      <a:solidFill>
                        <a:srgbClr val="CDD9D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8974857"/>
                  </a:ext>
                </a:extLst>
              </a:tr>
            </a:tbl>
          </a:graphicData>
        </a:graphic>
      </p:graphicFrame>
      <p:sp>
        <p:nvSpPr>
          <p:cNvPr id="31" name="Rounded Rectangle 30">
            <a:extLst>
              <a:ext uri="{FF2B5EF4-FFF2-40B4-BE49-F238E27FC236}">
                <a16:creationId xmlns:a16="http://schemas.microsoft.com/office/drawing/2014/main" id="{CD4B4A69-CB74-8F48-933F-86522171E5F3}"/>
              </a:ext>
            </a:extLst>
          </p:cNvPr>
          <p:cNvSpPr/>
          <p:nvPr/>
        </p:nvSpPr>
        <p:spPr>
          <a:xfrm>
            <a:off x="229468" y="7451689"/>
            <a:ext cx="6831793" cy="2326801"/>
          </a:xfrm>
          <a:prstGeom prst="roundRect">
            <a:avLst>
              <a:gd name="adj" fmla="val 4031"/>
            </a:avLst>
          </a:prstGeom>
          <a:solidFill>
            <a:srgbClr val="E7E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AA8CF637-9826-B944-AEFE-EA4F53DAF6CC}"/>
              </a:ext>
            </a:extLst>
          </p:cNvPr>
          <p:cNvSpPr txBox="1"/>
          <p:nvPr/>
        </p:nvSpPr>
        <p:spPr>
          <a:xfrm>
            <a:off x="291792" y="7510604"/>
            <a:ext cx="6769469" cy="2282676"/>
          </a:xfrm>
          <a:prstGeom prst="rect">
            <a:avLst/>
          </a:prstGeom>
          <a:noFill/>
        </p:spPr>
        <p:txBody>
          <a:bodyPr wrap="square" rtlCol="0">
            <a:spAutoFit/>
          </a:bodyPr>
          <a:lstStyle/>
          <a:p>
            <a:pPr marL="93663" indent="-93663">
              <a:spcAft>
                <a:spcPts val="200"/>
              </a:spcAft>
              <a:buClr>
                <a:srgbClr val="007FB9"/>
              </a:buClr>
              <a:buSzPct val="120000"/>
            </a:pPr>
            <a:r>
              <a:rPr lang="en-GB" sz="700" dirty="0">
                <a:latin typeface="Montserrat" panose="00000500000000000000" pitchFamily="2" charset="0"/>
              </a:rPr>
              <a:t>This product may be suitable for investors who: </a:t>
            </a:r>
          </a:p>
          <a:p>
            <a:pPr marL="93663" indent="-93663">
              <a:spcAft>
                <a:spcPts val="200"/>
              </a:spcAft>
              <a:buClr>
                <a:srgbClr val="007FB9"/>
              </a:buClr>
              <a:buSzPct val="120000"/>
            </a:pPr>
            <a:endParaRPr lang="en-GB" sz="700" dirty="0">
              <a:latin typeface="Montserrat" panose="00000500000000000000" pitchFamily="2" charset="0"/>
            </a:endParaRPr>
          </a:p>
          <a:p>
            <a:pPr marL="93663" indent="-93663">
              <a:spcAft>
                <a:spcPts val="200"/>
              </a:spcAft>
              <a:buClr>
                <a:srgbClr val="007FB9"/>
              </a:buClr>
              <a:buSzPct val="120000"/>
              <a:buFont typeface="Wingdings" pitchFamily="2" charset="2"/>
              <a:buChar char="§"/>
            </a:pPr>
            <a:r>
              <a:rPr lang="en-GB" sz="700" b="1" dirty="0">
                <a:latin typeface="Montserrat" panose="00000500000000000000" pitchFamily="2" charset="0"/>
              </a:rPr>
              <a:t>Understand that there is a higher risk of large or total capital losses when Underlyings are individual Company Stocks rather than Stock Market Indices.</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Are seeking the opportunity for higher returns than current cash rates at the time this product was launched.</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Are seeking income rather than growth.</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Understand and accept there is a risk to capital and how the Capital Protection Barrier works.</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Understand the impact of global economic issues and how they will affect the product.</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Understand the criteria which will determine the income payments.</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Are looking to invest for the medium to long term, being happy to remain invested until maturity.</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Can afford to have their cash invested for the full term of the Product.</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Wish to use this investment as part of a well-diversified portfolio.</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Understand that the returns are pre-defined and that they will forgo any growth in the </a:t>
            </a:r>
            <a:r>
              <a:rPr lang="en-GB" sz="700" dirty="0" err="1">
                <a:latin typeface="Montserrat" panose="00000500000000000000" pitchFamily="2" charset="0"/>
              </a:rPr>
              <a:t>Underlyings</a:t>
            </a:r>
            <a:r>
              <a:rPr lang="en-GB" sz="700" dirty="0">
                <a:latin typeface="Montserrat" panose="00000500000000000000" pitchFamily="2" charset="0"/>
              </a:rPr>
              <a:t> which exceeds the fixed level available with this investment product.</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Understand the risk to capital in the event of a counterparty default.</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Should they need to sell their investment, accept that the trading price will likely mean they get back less than they invested.</a:t>
            </a:r>
          </a:p>
          <a:p>
            <a:pPr marL="93663" indent="-93663">
              <a:spcAft>
                <a:spcPts val="200"/>
              </a:spcAft>
              <a:buClr>
                <a:srgbClr val="007FB9"/>
              </a:buClr>
              <a:buSzPct val="120000"/>
              <a:buFont typeface="Wingdings" pitchFamily="2" charset="2"/>
              <a:buChar char="§"/>
            </a:pPr>
            <a:r>
              <a:rPr lang="en-GB" sz="700" dirty="0">
                <a:latin typeface="Montserrat" panose="00000500000000000000" pitchFamily="2" charset="0"/>
              </a:rPr>
              <a:t>Appreciate that income payments are conditional but understand that the memory feature can deliver previously missed income payments.</a:t>
            </a:r>
            <a:endParaRPr lang="en-US" sz="700" dirty="0">
              <a:latin typeface="Montserrat" panose="00000500000000000000" pitchFamily="2" charset="0"/>
            </a:endParaRPr>
          </a:p>
        </p:txBody>
      </p:sp>
      <p:sp>
        <p:nvSpPr>
          <p:cNvPr id="42" name="TextBox 41">
            <a:extLst>
              <a:ext uri="{FF2B5EF4-FFF2-40B4-BE49-F238E27FC236}">
                <a16:creationId xmlns:a16="http://schemas.microsoft.com/office/drawing/2014/main" id="{21E87119-7A02-483A-BF40-B75AC1CAC66A}"/>
              </a:ext>
            </a:extLst>
          </p:cNvPr>
          <p:cNvSpPr txBox="1"/>
          <p:nvPr/>
        </p:nvSpPr>
        <p:spPr>
          <a:xfrm>
            <a:off x="229471" y="5074438"/>
            <a:ext cx="6858688" cy="415498"/>
          </a:xfrm>
          <a:prstGeom prst="rect">
            <a:avLst/>
          </a:prstGeom>
          <a:noFill/>
        </p:spPr>
        <p:txBody>
          <a:bodyPr wrap="square" rtlCol="0">
            <a:spAutoFit/>
          </a:bodyPr>
          <a:lstStyle/>
          <a:p>
            <a:pPr algn="just"/>
            <a:r>
              <a:rPr lang="en-US" sz="700" b="1" dirty="0">
                <a:latin typeface="Montserrat" panose="00000500000000000000" pitchFamily="2" charset="0"/>
              </a:rPr>
              <a:t>Banco Bilbao Vizcaya Argentaria SA (BBVA) </a:t>
            </a:r>
            <a:r>
              <a:rPr lang="en-US" sz="700" dirty="0">
                <a:latin typeface="Montserrat" panose="00000500000000000000" pitchFamily="2" charset="0"/>
              </a:rPr>
              <a:t>attracts deposits and offers retail, wholesale and investment banking services The bank offers consumer and mortgage loans, private banking, asset management, insurance, mutual funds and securities brokerage services It operates in Europe, Latin America, United States, China and Turkey</a:t>
            </a:r>
            <a:r>
              <a:rPr lang="en-GB" sz="700" dirty="0">
                <a:latin typeface="Montserrat" panose="00000500000000000000" pitchFamily="2" charset="0"/>
              </a:rPr>
              <a:t>							        </a:t>
            </a:r>
            <a:r>
              <a:rPr lang="en-GB" sz="700" b="1" dirty="0">
                <a:latin typeface="Montserrat" panose="00000500000000000000" pitchFamily="2" charset="0"/>
              </a:rPr>
              <a:t>Source: </a:t>
            </a:r>
            <a:r>
              <a:rPr lang="en-GB" sz="700" dirty="0">
                <a:latin typeface="Montserrat" panose="00000500000000000000" pitchFamily="2" charset="0"/>
              </a:rPr>
              <a:t>Bloomberg 10.06.2022</a:t>
            </a:r>
            <a:endParaRPr lang="en-US" sz="700" dirty="0">
              <a:latin typeface="Montserrat" panose="00000500000000000000" pitchFamily="2" charset="0"/>
            </a:endParaRPr>
          </a:p>
        </p:txBody>
      </p:sp>
      <p:sp>
        <p:nvSpPr>
          <p:cNvPr id="506" name="Rectangle: Rounded Corners 505">
            <a:extLst>
              <a:ext uri="{FF2B5EF4-FFF2-40B4-BE49-F238E27FC236}">
                <a16:creationId xmlns:a16="http://schemas.microsoft.com/office/drawing/2014/main" id="{F167CA68-1E6D-7DD6-318A-D89E7BA109AD}"/>
              </a:ext>
            </a:extLst>
          </p:cNvPr>
          <p:cNvSpPr/>
          <p:nvPr/>
        </p:nvSpPr>
        <p:spPr>
          <a:xfrm>
            <a:off x="229471" y="1512611"/>
            <a:ext cx="6831794" cy="2890781"/>
          </a:xfrm>
          <a:prstGeom prst="roundRect">
            <a:avLst>
              <a:gd name="adj" fmla="val 6559"/>
            </a:avLst>
          </a:prstGeom>
          <a:noFill/>
          <a:ln>
            <a:solidFill>
              <a:srgbClr val="CDD9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7603D8F-CEFC-B4F0-83B7-EBCD510B7B8F}"/>
              </a:ext>
            </a:extLst>
          </p:cNvPr>
          <p:cNvSpPr txBox="1"/>
          <p:nvPr/>
        </p:nvSpPr>
        <p:spPr>
          <a:xfrm>
            <a:off x="138429" y="1033737"/>
            <a:ext cx="7245350" cy="246221"/>
          </a:xfrm>
          <a:prstGeom prst="rect">
            <a:avLst/>
          </a:prstGeom>
          <a:noFill/>
        </p:spPr>
        <p:txBody>
          <a:bodyPr wrap="square" rtlCol="0">
            <a:spAutoFit/>
          </a:bodyPr>
          <a:lstStyle/>
          <a:p>
            <a:r>
              <a:rPr lang="en-GB" sz="1000" b="1" dirty="0">
                <a:solidFill>
                  <a:srgbClr val="007FB9"/>
                </a:solidFill>
                <a:latin typeface="Montserrat" panose="00000500000000000000" pitchFamily="2" charset="0"/>
              </a:rPr>
              <a:t>TARGET RETURN:	USD = 21.00% p.a.</a:t>
            </a:r>
            <a:endParaRPr lang="en-GB" sz="1000" dirty="0">
              <a:latin typeface="Montserrat" panose="00000500000000000000" pitchFamily="2" charset="0"/>
            </a:endParaRPr>
          </a:p>
        </p:txBody>
      </p:sp>
      <p:sp>
        <p:nvSpPr>
          <p:cNvPr id="22" name="TextBox 21">
            <a:extLst>
              <a:ext uri="{FF2B5EF4-FFF2-40B4-BE49-F238E27FC236}">
                <a16:creationId xmlns:a16="http://schemas.microsoft.com/office/drawing/2014/main" id="{FD3575AA-0335-11F7-6813-49F8D83903D9}"/>
              </a:ext>
            </a:extLst>
          </p:cNvPr>
          <p:cNvSpPr txBox="1"/>
          <p:nvPr/>
        </p:nvSpPr>
        <p:spPr>
          <a:xfrm>
            <a:off x="138429" y="306659"/>
            <a:ext cx="5792471" cy="769441"/>
          </a:xfrm>
          <a:prstGeom prst="rect">
            <a:avLst/>
          </a:prstGeom>
          <a:noFill/>
        </p:spPr>
        <p:txBody>
          <a:bodyPr wrap="square" rtlCol="0">
            <a:spAutoFit/>
          </a:bodyPr>
          <a:lstStyle/>
          <a:p>
            <a:r>
              <a:rPr lang="en-GB" sz="1700" b="1" dirty="0">
                <a:solidFill>
                  <a:srgbClr val="353633"/>
                </a:solidFill>
                <a:latin typeface="Montserrat" pitchFamily="2" charset="77"/>
              </a:rPr>
              <a:t>BBVA</a:t>
            </a:r>
          </a:p>
          <a:p>
            <a:r>
              <a:rPr lang="en-GB" sz="1700" b="1" dirty="0">
                <a:solidFill>
                  <a:srgbClr val="353633"/>
                </a:solidFill>
                <a:latin typeface="Montserrat" pitchFamily="2" charset="77"/>
              </a:rPr>
              <a:t>US Stocks 50-50 MEMORY INCOME AUTOCALL</a:t>
            </a:r>
          </a:p>
          <a:p>
            <a:r>
              <a:rPr lang="en-GB" sz="1000" dirty="0">
                <a:latin typeface="Montserrat Light" pitchFamily="2" charset="77"/>
              </a:rPr>
              <a:t>July 2022 FACTSHEET</a:t>
            </a:r>
            <a:endParaRPr lang="en-US" sz="1000" dirty="0">
              <a:latin typeface="Montserrat Light" pitchFamily="2" charset="77"/>
            </a:endParaRPr>
          </a:p>
        </p:txBody>
      </p:sp>
      <p:sp>
        <p:nvSpPr>
          <p:cNvPr id="23" name="Rectangle 22">
            <a:extLst>
              <a:ext uri="{FF2B5EF4-FFF2-40B4-BE49-F238E27FC236}">
                <a16:creationId xmlns:a16="http://schemas.microsoft.com/office/drawing/2014/main" id="{A3260BBB-BCD9-F008-2435-F3DF145F84FF}"/>
              </a:ext>
            </a:extLst>
          </p:cNvPr>
          <p:cNvSpPr/>
          <p:nvPr/>
        </p:nvSpPr>
        <p:spPr>
          <a:xfrm>
            <a:off x="-1" y="10322061"/>
            <a:ext cx="7559675" cy="369942"/>
          </a:xfrm>
          <a:prstGeom prst="rect">
            <a:avLst/>
          </a:prstGeom>
          <a:solidFill>
            <a:srgbClr val="353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7FE1DFFD-48C3-4CD6-7F0E-5220BC089B6D}"/>
              </a:ext>
            </a:extLst>
          </p:cNvPr>
          <p:cNvSpPr txBox="1"/>
          <p:nvPr/>
        </p:nvSpPr>
        <p:spPr>
          <a:xfrm>
            <a:off x="266570" y="10333149"/>
            <a:ext cx="1295400" cy="358664"/>
          </a:xfrm>
          <a:prstGeom prst="rect">
            <a:avLst/>
          </a:prstGeom>
          <a:noFill/>
        </p:spPr>
        <p:txBody>
          <a:bodyPr wrap="square" rtlCol="0" anchor="ctr" anchorCtr="0">
            <a:noAutofit/>
          </a:bodyPr>
          <a:lstStyle/>
          <a:p>
            <a:r>
              <a:rPr lang="en-GB" sz="1000" dirty="0">
                <a:solidFill>
                  <a:schemeClr val="bg1"/>
                </a:solidFill>
                <a:latin typeface="Montserrat Light" pitchFamily="2" charset="77"/>
              </a:rPr>
              <a:t>IDAD.COM</a:t>
            </a:r>
            <a:endParaRPr lang="en-US" sz="1000" dirty="0">
              <a:solidFill>
                <a:schemeClr val="bg1"/>
              </a:solidFill>
              <a:latin typeface="Montserrat Light" pitchFamily="2" charset="77"/>
            </a:endParaRPr>
          </a:p>
        </p:txBody>
      </p:sp>
      <p:sp>
        <p:nvSpPr>
          <p:cNvPr id="34" name="TextBox 33">
            <a:extLst>
              <a:ext uri="{FF2B5EF4-FFF2-40B4-BE49-F238E27FC236}">
                <a16:creationId xmlns:a16="http://schemas.microsoft.com/office/drawing/2014/main" id="{46ABE41B-CB53-A8C1-04E1-4C26B3A93F43}"/>
              </a:ext>
            </a:extLst>
          </p:cNvPr>
          <p:cNvSpPr txBox="1"/>
          <p:nvPr/>
        </p:nvSpPr>
        <p:spPr>
          <a:xfrm>
            <a:off x="259155" y="9823003"/>
            <a:ext cx="6936580" cy="415498"/>
          </a:xfrm>
          <a:prstGeom prst="rect">
            <a:avLst/>
          </a:prstGeom>
          <a:noFill/>
        </p:spPr>
        <p:txBody>
          <a:bodyPr wrap="square" rtlCol="0">
            <a:spAutoFit/>
          </a:bodyPr>
          <a:lstStyle/>
          <a:p>
            <a:pPr algn="just">
              <a:buClr>
                <a:srgbClr val="007FB9"/>
              </a:buClr>
              <a:buSzPct val="120000"/>
            </a:pPr>
            <a:r>
              <a:rPr lang="en-GB" sz="700" dirty="0">
                <a:latin typeface="Montserrat" panose="00000500000000000000" pitchFamily="2" charset="0"/>
              </a:rPr>
              <a:t>IDAD Limited is Authorised and Regulated by the Financial Conduct Authority FCA FRN 740499. IDAD Africa (Pty) Ltd is an Authorised Financial Services Provider with FSP no: 50937. No part of this publication may be reproduced, copied or distributed without the prior permission in writing of IDAD. All investors should seek advice from a suitably authorised financial adviser and investment must be made via an authorised counterparty.</a:t>
            </a:r>
            <a:endParaRPr lang="en-US" sz="700" dirty="0">
              <a:latin typeface="Montserrat" panose="00000500000000000000" pitchFamily="2" charset="0"/>
            </a:endParaRPr>
          </a:p>
        </p:txBody>
      </p:sp>
    </p:spTree>
    <p:extLst>
      <p:ext uri="{BB962C8B-B14F-4D97-AF65-F5344CB8AC3E}">
        <p14:creationId xmlns:p14="http://schemas.microsoft.com/office/powerpoint/2010/main" val="353275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ogo&#10;&#10;Description automatically generated">
            <a:extLst>
              <a:ext uri="{FF2B5EF4-FFF2-40B4-BE49-F238E27FC236}">
                <a16:creationId xmlns:a16="http://schemas.microsoft.com/office/drawing/2014/main" id="{EFB7AD7B-5C98-D14B-8932-9CB2ACCBAF84}"/>
              </a:ext>
            </a:extLst>
          </p:cNvPr>
          <p:cNvPicPr>
            <a:picLocks noChangeAspect="1"/>
          </p:cNvPicPr>
          <p:nvPr/>
        </p:nvPicPr>
        <p:blipFill>
          <a:blip r:embed="rId2"/>
          <a:stretch>
            <a:fillRect/>
          </a:stretch>
        </p:blipFill>
        <p:spPr>
          <a:xfrm>
            <a:off x="5989235" y="357459"/>
            <a:ext cx="1206500" cy="647700"/>
          </a:xfrm>
          <a:prstGeom prst="rect">
            <a:avLst/>
          </a:prstGeom>
        </p:spPr>
      </p:pic>
      <p:sp>
        <p:nvSpPr>
          <p:cNvPr id="6" name="Rounded Rectangle 5">
            <a:extLst>
              <a:ext uri="{FF2B5EF4-FFF2-40B4-BE49-F238E27FC236}">
                <a16:creationId xmlns:a16="http://schemas.microsoft.com/office/drawing/2014/main" id="{70BA1024-8782-F64B-9FE1-4568C32E4A12}"/>
              </a:ext>
            </a:extLst>
          </p:cNvPr>
          <p:cNvSpPr/>
          <p:nvPr/>
        </p:nvSpPr>
        <p:spPr>
          <a:xfrm>
            <a:off x="242917" y="1331089"/>
            <a:ext cx="6952818" cy="165575"/>
          </a:xfrm>
          <a:prstGeom prst="roundRect">
            <a:avLst>
              <a:gd name="adj" fmla="val 50000"/>
            </a:avLst>
          </a:prstGeom>
          <a:solidFill>
            <a:srgbClr val="007FB9"/>
          </a:solidFill>
          <a:ln>
            <a:solidFill>
              <a:srgbClr val="007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85F84BD-4780-694B-9961-60CE42CCFD1C}"/>
              </a:ext>
            </a:extLst>
          </p:cNvPr>
          <p:cNvSpPr txBox="1"/>
          <p:nvPr/>
        </p:nvSpPr>
        <p:spPr>
          <a:xfrm>
            <a:off x="242917" y="1296609"/>
            <a:ext cx="2590800" cy="230832"/>
          </a:xfrm>
          <a:prstGeom prst="rect">
            <a:avLst/>
          </a:prstGeom>
          <a:noFill/>
        </p:spPr>
        <p:txBody>
          <a:bodyPr wrap="square" rtlCol="0">
            <a:spAutoFit/>
          </a:bodyPr>
          <a:lstStyle/>
          <a:p>
            <a:r>
              <a:rPr lang="en-GB" sz="900" b="1" dirty="0">
                <a:solidFill>
                  <a:schemeClr val="bg1"/>
                </a:solidFill>
                <a:effectLst>
                  <a:outerShdw blurRad="38100" dist="38100" dir="2700000" algn="tl">
                    <a:srgbClr val="000000">
                      <a:alpha val="43137"/>
                    </a:srgbClr>
                  </a:outerShdw>
                </a:effectLst>
                <a:latin typeface="Montserrat" pitchFamily="2" charset="77"/>
              </a:rPr>
              <a:t>THE UNDERLYINGS</a:t>
            </a:r>
            <a:endParaRPr lang="en-US" sz="900" b="1" dirty="0">
              <a:solidFill>
                <a:schemeClr val="bg1"/>
              </a:solidFill>
              <a:effectLst>
                <a:outerShdw blurRad="38100" dist="38100" dir="2700000" algn="tl">
                  <a:srgbClr val="000000">
                    <a:alpha val="43137"/>
                  </a:srgbClr>
                </a:outerShdw>
              </a:effectLst>
              <a:latin typeface="Montserrat" pitchFamily="2" charset="77"/>
            </a:endParaRPr>
          </a:p>
        </p:txBody>
      </p:sp>
      <p:sp>
        <p:nvSpPr>
          <p:cNvPr id="30" name="TextBox 29">
            <a:extLst>
              <a:ext uri="{FF2B5EF4-FFF2-40B4-BE49-F238E27FC236}">
                <a16:creationId xmlns:a16="http://schemas.microsoft.com/office/drawing/2014/main" id="{B9290FF7-4C46-E260-C119-4637E0FE5467}"/>
              </a:ext>
            </a:extLst>
          </p:cNvPr>
          <p:cNvSpPr txBox="1"/>
          <p:nvPr/>
        </p:nvSpPr>
        <p:spPr>
          <a:xfrm>
            <a:off x="138429" y="1033737"/>
            <a:ext cx="7245350" cy="246221"/>
          </a:xfrm>
          <a:prstGeom prst="rect">
            <a:avLst/>
          </a:prstGeom>
          <a:noFill/>
        </p:spPr>
        <p:txBody>
          <a:bodyPr wrap="square" rtlCol="0">
            <a:spAutoFit/>
          </a:bodyPr>
          <a:lstStyle/>
          <a:p>
            <a:r>
              <a:rPr lang="en-GB" sz="1000" b="1" dirty="0">
                <a:solidFill>
                  <a:srgbClr val="007FB9"/>
                </a:solidFill>
                <a:latin typeface="Montserrat" panose="00000500000000000000" pitchFamily="2" charset="0"/>
              </a:rPr>
              <a:t>TARGET RETURN:	USD = 21.00% p.a.</a:t>
            </a:r>
            <a:endParaRPr lang="en-GB" sz="1000" dirty="0">
              <a:latin typeface="Montserrat" panose="00000500000000000000" pitchFamily="2" charset="0"/>
            </a:endParaRPr>
          </a:p>
        </p:txBody>
      </p:sp>
      <p:sp>
        <p:nvSpPr>
          <p:cNvPr id="31" name="TextBox 30">
            <a:extLst>
              <a:ext uri="{FF2B5EF4-FFF2-40B4-BE49-F238E27FC236}">
                <a16:creationId xmlns:a16="http://schemas.microsoft.com/office/drawing/2014/main" id="{2928B702-2BE7-0B9B-498E-4C8D7DA4C5A9}"/>
              </a:ext>
            </a:extLst>
          </p:cNvPr>
          <p:cNvSpPr txBox="1"/>
          <p:nvPr/>
        </p:nvSpPr>
        <p:spPr>
          <a:xfrm>
            <a:off x="138429" y="306659"/>
            <a:ext cx="5798821" cy="769441"/>
          </a:xfrm>
          <a:prstGeom prst="rect">
            <a:avLst/>
          </a:prstGeom>
          <a:noFill/>
        </p:spPr>
        <p:txBody>
          <a:bodyPr wrap="square" rtlCol="0">
            <a:spAutoFit/>
          </a:bodyPr>
          <a:lstStyle/>
          <a:p>
            <a:r>
              <a:rPr lang="en-GB" sz="1700" b="1" dirty="0">
                <a:solidFill>
                  <a:srgbClr val="353633"/>
                </a:solidFill>
                <a:latin typeface="Montserrat" pitchFamily="2" charset="77"/>
              </a:rPr>
              <a:t>BBVA</a:t>
            </a:r>
          </a:p>
          <a:p>
            <a:r>
              <a:rPr lang="en-GB" sz="1700" b="1" dirty="0">
                <a:solidFill>
                  <a:srgbClr val="353633"/>
                </a:solidFill>
                <a:latin typeface="Montserrat" pitchFamily="2" charset="77"/>
              </a:rPr>
              <a:t>US Stocks 50-50 MEMORY INCOME AUTOCALL</a:t>
            </a:r>
          </a:p>
          <a:p>
            <a:r>
              <a:rPr lang="en-GB" sz="1000" dirty="0">
                <a:latin typeface="Montserrat Light" pitchFamily="2" charset="77"/>
              </a:rPr>
              <a:t>July 2022 FACTSHEET</a:t>
            </a:r>
            <a:endParaRPr lang="en-US" sz="1000" dirty="0">
              <a:latin typeface="Montserrat Light" pitchFamily="2" charset="77"/>
            </a:endParaRPr>
          </a:p>
        </p:txBody>
      </p:sp>
      <p:sp>
        <p:nvSpPr>
          <p:cNvPr id="27" name="TextBox 26">
            <a:extLst>
              <a:ext uri="{FF2B5EF4-FFF2-40B4-BE49-F238E27FC236}">
                <a16:creationId xmlns:a16="http://schemas.microsoft.com/office/drawing/2014/main" id="{014A301F-C36C-BD8E-4558-D90F238F5685}"/>
              </a:ext>
            </a:extLst>
          </p:cNvPr>
          <p:cNvSpPr txBox="1"/>
          <p:nvPr/>
        </p:nvSpPr>
        <p:spPr>
          <a:xfrm>
            <a:off x="242916" y="9278302"/>
            <a:ext cx="6831796" cy="523220"/>
          </a:xfrm>
          <a:prstGeom prst="rect">
            <a:avLst/>
          </a:prstGeom>
          <a:noFill/>
        </p:spPr>
        <p:txBody>
          <a:bodyPr wrap="square" rtlCol="0">
            <a:spAutoFit/>
          </a:bodyPr>
          <a:lstStyle/>
          <a:p>
            <a:pPr algn="just"/>
            <a:r>
              <a:rPr lang="en-GB" sz="700" b="1" dirty="0">
                <a:latin typeface="Montserrat" panose="00000500000000000000" pitchFamily="2" charset="0"/>
              </a:rPr>
              <a:t>Past performance is not a reliable indicator of future performance and should not be used to assess the future returns or risks </a:t>
            </a:r>
          </a:p>
          <a:p>
            <a:pPr algn="just"/>
            <a:endParaRPr lang="en-GB" sz="700" b="1" dirty="0">
              <a:latin typeface="Montserrat" panose="00000500000000000000" pitchFamily="2" charset="0"/>
            </a:endParaRPr>
          </a:p>
          <a:p>
            <a:pPr algn="just"/>
            <a:r>
              <a:rPr lang="en-GB" sz="700" b="1" dirty="0">
                <a:latin typeface="Montserrat" panose="00000500000000000000" pitchFamily="2" charset="0"/>
              </a:rPr>
              <a:t>Source</a:t>
            </a:r>
            <a:r>
              <a:rPr lang="en-GB" sz="700" dirty="0">
                <a:latin typeface="Montserrat" panose="00000500000000000000" pitchFamily="2" charset="0"/>
              </a:rPr>
              <a:t>: Bloomberg 10.06.2022, Data period: 23.05.2017 to 23.05.2022 - Assumptions shown are net of any initial fees or costs and describe the potential historic return that a client would have received based on the terms of this Product.</a:t>
            </a:r>
          </a:p>
        </p:txBody>
      </p:sp>
      <p:pic>
        <p:nvPicPr>
          <p:cNvPr id="5" name="Picture 4">
            <a:extLst>
              <a:ext uri="{FF2B5EF4-FFF2-40B4-BE49-F238E27FC236}">
                <a16:creationId xmlns:a16="http://schemas.microsoft.com/office/drawing/2014/main" id="{8F38E422-D2B6-64BE-474A-1CAD4E66F3A6}"/>
              </a:ext>
            </a:extLst>
          </p:cNvPr>
          <p:cNvPicPr>
            <a:picLocks noChangeAspect="1"/>
          </p:cNvPicPr>
          <p:nvPr/>
        </p:nvPicPr>
        <p:blipFill>
          <a:blip r:embed="rId3"/>
          <a:stretch>
            <a:fillRect/>
          </a:stretch>
        </p:blipFill>
        <p:spPr>
          <a:xfrm>
            <a:off x="195282" y="1615238"/>
            <a:ext cx="3962400" cy="1676400"/>
          </a:xfrm>
          <a:prstGeom prst="rect">
            <a:avLst/>
          </a:prstGeom>
        </p:spPr>
      </p:pic>
      <p:sp>
        <p:nvSpPr>
          <p:cNvPr id="10" name="TextBox 9">
            <a:extLst>
              <a:ext uri="{FF2B5EF4-FFF2-40B4-BE49-F238E27FC236}">
                <a16:creationId xmlns:a16="http://schemas.microsoft.com/office/drawing/2014/main" id="{E3A16A99-0832-35EB-5C48-EFE93BCB610A}"/>
              </a:ext>
            </a:extLst>
          </p:cNvPr>
          <p:cNvSpPr txBox="1"/>
          <p:nvPr/>
        </p:nvSpPr>
        <p:spPr>
          <a:xfrm>
            <a:off x="4260850" y="1615238"/>
            <a:ext cx="2934885" cy="1676400"/>
          </a:xfrm>
          <a:prstGeom prst="rect">
            <a:avLst/>
          </a:prstGeom>
          <a:noFill/>
        </p:spPr>
        <p:txBody>
          <a:bodyPr wrap="square" rtlCol="0" anchor="ctr" anchorCtr="0">
            <a:noAutofit/>
          </a:bodyPr>
          <a:lstStyle/>
          <a:p>
            <a:pPr algn="just"/>
            <a:r>
              <a:rPr lang="en-GB" sz="700" dirty="0">
                <a:latin typeface="Montserrat" panose="00000500000000000000" pitchFamily="2" charset="0"/>
              </a:rPr>
              <a:t>Advanced Micro Devices, Inc. (AMD) produces semiconductor products and devices. The Company offers products such as microprocessors, embedded microprocessors, chipsets, graphics, video and multimedia products and supplies it to third-party foundries, as well as provides assembling, testing, and packaging services. AMD serves customers worldwide.</a:t>
            </a:r>
          </a:p>
        </p:txBody>
      </p:sp>
      <p:pic>
        <p:nvPicPr>
          <p:cNvPr id="12" name="Picture 11">
            <a:extLst>
              <a:ext uri="{FF2B5EF4-FFF2-40B4-BE49-F238E27FC236}">
                <a16:creationId xmlns:a16="http://schemas.microsoft.com/office/drawing/2014/main" id="{26C780C7-9278-9A55-8283-39B8260334BC}"/>
              </a:ext>
            </a:extLst>
          </p:cNvPr>
          <p:cNvPicPr>
            <a:picLocks noChangeAspect="1"/>
          </p:cNvPicPr>
          <p:nvPr/>
        </p:nvPicPr>
        <p:blipFill>
          <a:blip r:embed="rId4"/>
          <a:stretch>
            <a:fillRect/>
          </a:stretch>
        </p:blipFill>
        <p:spPr>
          <a:xfrm>
            <a:off x="195282" y="3490876"/>
            <a:ext cx="3962400" cy="1676400"/>
          </a:xfrm>
          <a:prstGeom prst="rect">
            <a:avLst/>
          </a:prstGeom>
        </p:spPr>
      </p:pic>
      <p:sp>
        <p:nvSpPr>
          <p:cNvPr id="34" name="TextBox 33">
            <a:extLst>
              <a:ext uri="{FF2B5EF4-FFF2-40B4-BE49-F238E27FC236}">
                <a16:creationId xmlns:a16="http://schemas.microsoft.com/office/drawing/2014/main" id="{C5F55EF0-3962-C7AB-9234-1BF3E5777B0A}"/>
              </a:ext>
            </a:extLst>
          </p:cNvPr>
          <p:cNvSpPr txBox="1"/>
          <p:nvPr/>
        </p:nvSpPr>
        <p:spPr>
          <a:xfrm>
            <a:off x="4260850" y="3503582"/>
            <a:ext cx="2934885" cy="1676400"/>
          </a:xfrm>
          <a:prstGeom prst="rect">
            <a:avLst/>
          </a:prstGeom>
          <a:noFill/>
        </p:spPr>
        <p:txBody>
          <a:bodyPr wrap="square" rtlCol="0" anchor="ctr" anchorCtr="0">
            <a:noAutofit/>
          </a:bodyPr>
          <a:lstStyle/>
          <a:p>
            <a:pPr algn="just"/>
            <a:r>
              <a:rPr lang="en-GB" sz="700" dirty="0">
                <a:latin typeface="Montserrat" panose="00000500000000000000" pitchFamily="2" charset="0"/>
              </a:rPr>
              <a:t>Carnival Corporation owns and operates cruise ships offering cruises to all major vacation destinations including North America, United Kingdom, Germany, Southern Europe, South America, and Asia Pacific. The Company, through a subsidiary also owns and operates hotels and lodges.</a:t>
            </a:r>
          </a:p>
        </p:txBody>
      </p:sp>
      <p:pic>
        <p:nvPicPr>
          <p:cNvPr id="13" name="Picture 12">
            <a:extLst>
              <a:ext uri="{FF2B5EF4-FFF2-40B4-BE49-F238E27FC236}">
                <a16:creationId xmlns:a16="http://schemas.microsoft.com/office/drawing/2014/main" id="{D65E7FAF-6471-E8DE-2D0D-0DC4544B8B17}"/>
              </a:ext>
            </a:extLst>
          </p:cNvPr>
          <p:cNvPicPr>
            <a:picLocks noChangeAspect="1"/>
          </p:cNvPicPr>
          <p:nvPr/>
        </p:nvPicPr>
        <p:blipFill>
          <a:blip r:embed="rId5"/>
          <a:stretch>
            <a:fillRect/>
          </a:stretch>
        </p:blipFill>
        <p:spPr>
          <a:xfrm>
            <a:off x="195282" y="5345906"/>
            <a:ext cx="3962400" cy="1676400"/>
          </a:xfrm>
          <a:prstGeom prst="rect">
            <a:avLst/>
          </a:prstGeom>
        </p:spPr>
      </p:pic>
      <p:sp>
        <p:nvSpPr>
          <p:cNvPr id="39" name="TextBox 38">
            <a:extLst>
              <a:ext uri="{FF2B5EF4-FFF2-40B4-BE49-F238E27FC236}">
                <a16:creationId xmlns:a16="http://schemas.microsoft.com/office/drawing/2014/main" id="{A4080709-A5E9-C6DD-0CD1-39366AD26FEB}"/>
              </a:ext>
            </a:extLst>
          </p:cNvPr>
          <p:cNvSpPr txBox="1"/>
          <p:nvPr/>
        </p:nvSpPr>
        <p:spPr>
          <a:xfrm>
            <a:off x="4260850" y="5345906"/>
            <a:ext cx="2934885" cy="1676400"/>
          </a:xfrm>
          <a:prstGeom prst="rect">
            <a:avLst/>
          </a:prstGeom>
          <a:noFill/>
        </p:spPr>
        <p:txBody>
          <a:bodyPr wrap="square" rtlCol="0" anchor="ctr" anchorCtr="0">
            <a:noAutofit/>
          </a:bodyPr>
          <a:lstStyle/>
          <a:p>
            <a:pPr algn="just"/>
            <a:r>
              <a:rPr lang="en-GB" sz="700" dirty="0">
                <a:latin typeface="Montserrat" panose="00000500000000000000" pitchFamily="2" charset="0"/>
              </a:rPr>
              <a:t>Meta Platforms, Inc. operates as a social technology company. The Company builds applications and technologies</a:t>
            </a:r>
          </a:p>
          <a:p>
            <a:pPr algn="just"/>
            <a:r>
              <a:rPr lang="en-GB" sz="700" dirty="0">
                <a:latin typeface="Montserrat" panose="00000500000000000000" pitchFamily="2" charset="0"/>
              </a:rPr>
              <a:t>that help people connect, find communities, and grow businesses. Meta Platform is also involved in advertisements, augmented, and virtual reality.</a:t>
            </a:r>
          </a:p>
        </p:txBody>
      </p:sp>
      <p:pic>
        <p:nvPicPr>
          <p:cNvPr id="16" name="Picture 15">
            <a:extLst>
              <a:ext uri="{FF2B5EF4-FFF2-40B4-BE49-F238E27FC236}">
                <a16:creationId xmlns:a16="http://schemas.microsoft.com/office/drawing/2014/main" id="{8480D92E-2A20-0B44-C73B-BE8004E8259B}"/>
              </a:ext>
            </a:extLst>
          </p:cNvPr>
          <p:cNvPicPr>
            <a:picLocks noChangeAspect="1"/>
          </p:cNvPicPr>
          <p:nvPr/>
        </p:nvPicPr>
        <p:blipFill>
          <a:blip r:embed="rId6"/>
          <a:stretch>
            <a:fillRect/>
          </a:stretch>
        </p:blipFill>
        <p:spPr>
          <a:xfrm>
            <a:off x="195282" y="7181338"/>
            <a:ext cx="3962400" cy="1676400"/>
          </a:xfrm>
          <a:prstGeom prst="rect">
            <a:avLst/>
          </a:prstGeom>
        </p:spPr>
      </p:pic>
      <p:sp>
        <p:nvSpPr>
          <p:cNvPr id="40" name="TextBox 39">
            <a:extLst>
              <a:ext uri="{FF2B5EF4-FFF2-40B4-BE49-F238E27FC236}">
                <a16:creationId xmlns:a16="http://schemas.microsoft.com/office/drawing/2014/main" id="{51DEFD70-0097-FC6F-5B83-F69413B54686}"/>
              </a:ext>
            </a:extLst>
          </p:cNvPr>
          <p:cNvSpPr txBox="1"/>
          <p:nvPr/>
        </p:nvSpPr>
        <p:spPr>
          <a:xfrm>
            <a:off x="4260849" y="7181338"/>
            <a:ext cx="2934885" cy="1676400"/>
          </a:xfrm>
          <a:prstGeom prst="rect">
            <a:avLst/>
          </a:prstGeom>
          <a:noFill/>
        </p:spPr>
        <p:txBody>
          <a:bodyPr wrap="square" rtlCol="0" anchor="ctr" anchorCtr="0">
            <a:noAutofit/>
          </a:bodyPr>
          <a:lstStyle/>
          <a:p>
            <a:pPr algn="just"/>
            <a:r>
              <a:rPr lang="en-GB" sz="700" dirty="0">
                <a:latin typeface="Montserrat" panose="00000500000000000000" pitchFamily="2" charset="0"/>
              </a:rPr>
              <a:t>Tesla Inc. designs, manufactures, and sells high-performance electric vehicles and electric vehicle power train components.</a:t>
            </a:r>
          </a:p>
          <a:p>
            <a:pPr algn="just"/>
            <a:r>
              <a:rPr lang="en-GB" sz="700" dirty="0">
                <a:latin typeface="Montserrat" panose="00000500000000000000" pitchFamily="2" charset="0"/>
              </a:rPr>
              <a:t>The Company owns its sales and service network and sells electric power train components to other automobile manufacturers. Tesla serves customers worldwide.</a:t>
            </a:r>
          </a:p>
        </p:txBody>
      </p:sp>
      <p:sp>
        <p:nvSpPr>
          <p:cNvPr id="20" name="Rectangle 19">
            <a:extLst>
              <a:ext uri="{FF2B5EF4-FFF2-40B4-BE49-F238E27FC236}">
                <a16:creationId xmlns:a16="http://schemas.microsoft.com/office/drawing/2014/main" id="{DC7B1CD1-1D0D-3EAD-D472-E51F17887C1E}"/>
              </a:ext>
            </a:extLst>
          </p:cNvPr>
          <p:cNvSpPr/>
          <p:nvPr/>
        </p:nvSpPr>
        <p:spPr>
          <a:xfrm>
            <a:off x="-1" y="10322061"/>
            <a:ext cx="7559675" cy="369942"/>
          </a:xfrm>
          <a:prstGeom prst="rect">
            <a:avLst/>
          </a:prstGeom>
          <a:solidFill>
            <a:srgbClr val="353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5FBEB61B-9469-8915-BE91-9AFFEC1FF7D8}"/>
              </a:ext>
            </a:extLst>
          </p:cNvPr>
          <p:cNvSpPr txBox="1"/>
          <p:nvPr/>
        </p:nvSpPr>
        <p:spPr>
          <a:xfrm>
            <a:off x="266570" y="10333149"/>
            <a:ext cx="1295400" cy="358664"/>
          </a:xfrm>
          <a:prstGeom prst="rect">
            <a:avLst/>
          </a:prstGeom>
          <a:noFill/>
        </p:spPr>
        <p:txBody>
          <a:bodyPr wrap="square" rtlCol="0" anchor="ctr" anchorCtr="0">
            <a:noAutofit/>
          </a:bodyPr>
          <a:lstStyle/>
          <a:p>
            <a:r>
              <a:rPr lang="en-GB" sz="1000" dirty="0">
                <a:solidFill>
                  <a:schemeClr val="bg1"/>
                </a:solidFill>
                <a:latin typeface="Montserrat Light" pitchFamily="2" charset="77"/>
              </a:rPr>
              <a:t>IDAD.COM</a:t>
            </a:r>
            <a:endParaRPr lang="en-US" sz="1000" dirty="0">
              <a:solidFill>
                <a:schemeClr val="bg1"/>
              </a:solidFill>
              <a:latin typeface="Montserrat Light" pitchFamily="2" charset="77"/>
            </a:endParaRPr>
          </a:p>
        </p:txBody>
      </p:sp>
      <p:sp>
        <p:nvSpPr>
          <p:cNvPr id="19" name="TextBox 18">
            <a:extLst>
              <a:ext uri="{FF2B5EF4-FFF2-40B4-BE49-F238E27FC236}">
                <a16:creationId xmlns:a16="http://schemas.microsoft.com/office/drawing/2014/main" id="{BE4A29A4-14F4-0360-C1E5-F14369B52B7C}"/>
              </a:ext>
            </a:extLst>
          </p:cNvPr>
          <p:cNvSpPr txBox="1"/>
          <p:nvPr/>
        </p:nvSpPr>
        <p:spPr>
          <a:xfrm>
            <a:off x="259155" y="9823003"/>
            <a:ext cx="6936580" cy="415498"/>
          </a:xfrm>
          <a:prstGeom prst="rect">
            <a:avLst/>
          </a:prstGeom>
          <a:noFill/>
        </p:spPr>
        <p:txBody>
          <a:bodyPr wrap="square" rtlCol="0">
            <a:spAutoFit/>
          </a:bodyPr>
          <a:lstStyle/>
          <a:p>
            <a:pPr algn="just">
              <a:buClr>
                <a:srgbClr val="007FB9"/>
              </a:buClr>
              <a:buSzPct val="120000"/>
            </a:pPr>
            <a:r>
              <a:rPr lang="en-GB" sz="700" dirty="0">
                <a:latin typeface="Montserrat" panose="00000500000000000000" pitchFamily="2" charset="0"/>
              </a:rPr>
              <a:t>IDAD Limited is Authorised and Regulated by the Financial Conduct Authority FCA FRN 740499. IDAD Africa (Pty) Ltd is an Authorised Financial Services Provider with FSP no: 50937. No part of this publication may be reproduced, copied or distributed without the prior permission in writing of IDAD. All investors should seek advice from a suitably authorised financial adviser and investment must be made via an authorised counterparty.</a:t>
            </a:r>
            <a:endParaRPr lang="en-US" sz="700" dirty="0">
              <a:latin typeface="Montserrat" panose="00000500000000000000" pitchFamily="2" charset="0"/>
            </a:endParaRPr>
          </a:p>
        </p:txBody>
      </p:sp>
    </p:spTree>
    <p:extLst>
      <p:ext uri="{BB962C8B-B14F-4D97-AF65-F5344CB8AC3E}">
        <p14:creationId xmlns:p14="http://schemas.microsoft.com/office/powerpoint/2010/main" val="370880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A9A295-150A-124C-BAB1-1246690A682B}"/>
              </a:ext>
            </a:extLst>
          </p:cNvPr>
          <p:cNvSpPr txBox="1"/>
          <p:nvPr/>
        </p:nvSpPr>
        <p:spPr>
          <a:xfrm>
            <a:off x="259155" y="2520569"/>
            <a:ext cx="6936580" cy="3016210"/>
          </a:xfrm>
          <a:prstGeom prst="rect">
            <a:avLst/>
          </a:prstGeom>
          <a:noFill/>
        </p:spPr>
        <p:txBody>
          <a:bodyPr wrap="square" rtlCol="0">
            <a:spAutoFit/>
          </a:bodyPr>
          <a:lstStyle/>
          <a:p>
            <a:pPr>
              <a:buClr>
                <a:srgbClr val="007FB9"/>
              </a:buClr>
              <a:buSzPct val="120000"/>
            </a:pPr>
            <a:r>
              <a:rPr lang="en-GB" sz="800" b="1" dirty="0">
                <a:solidFill>
                  <a:srgbClr val="353633"/>
                </a:solidFill>
                <a:effectLst>
                  <a:outerShdw blurRad="38100" dist="38100" dir="2700000" algn="tl">
                    <a:srgbClr val="000000">
                      <a:alpha val="43137"/>
                    </a:srgbClr>
                  </a:outerShdw>
                </a:effectLst>
                <a:latin typeface="Montserrat" pitchFamily="2" charset="77"/>
              </a:rPr>
              <a:t>SELLING RESTRICTIONS FOR SECURITIES</a:t>
            </a:r>
          </a:p>
          <a:p>
            <a:pPr>
              <a:buClr>
                <a:srgbClr val="007FB9"/>
              </a:buClr>
              <a:buSzPct val="120000"/>
            </a:pPr>
            <a:endParaRPr lang="en-GB" sz="700" dirty="0">
              <a:solidFill>
                <a:srgbClr val="353633"/>
              </a:solidFill>
              <a:latin typeface="Montserrat Light" pitchFamily="2" charset="77"/>
            </a:endParaRPr>
          </a:p>
          <a:p>
            <a:pPr algn="just">
              <a:buClr>
                <a:srgbClr val="007FB9"/>
              </a:buClr>
              <a:buSzPct val="120000"/>
            </a:pPr>
            <a:r>
              <a:rPr lang="en-GB" sz="700" dirty="0">
                <a:solidFill>
                  <a:srgbClr val="353633"/>
                </a:solidFill>
                <a:latin typeface="Montserrat" panose="00000500000000000000" pitchFamily="2" charset="0"/>
              </a:rPr>
              <a:t>The purchaser (“Purchaser”) of the securities (“Securities”) represents and agrees that the Securities shall not be offered, advertised, sold or otherwise transferred, either directly or indirectly to any person in violation of economic sanctions or wider restrictions applicable to either the Purchaser or the Issuer. The information contained herein does not constitute an offer or invitation to purchase securities (the “Securities”) by anyone in any jurisdiction in which such offer or invitation is not authorized or to any person to whom it is unlawful to make such offer or invitation. The distribution of this document and the offering or sale of the Securities may be prohibited or restricted by law in some jurisdictions. The Securities may not be publicly offered, sold or delivered within or from the jurisdiction of any country, except in accordance with the applicable laws and other legal provisions, and provided further that the Issuer does not incur any obligations. The Issuer has not undertaken any steps, nor will the Issuer undertake any steps, aimed at making the public offering of the Securities or their possession or the marketing of offering documents related to the Securities legal in such jurisdiction if this requires special measures to be taken.</a:t>
            </a:r>
          </a:p>
          <a:p>
            <a:pPr algn="just">
              <a:buClr>
                <a:srgbClr val="007FB9"/>
              </a:buClr>
              <a:buSzPct val="120000"/>
            </a:pPr>
            <a:endParaRPr lang="en-GB" sz="700" dirty="0">
              <a:solidFill>
                <a:srgbClr val="353633"/>
              </a:solidFill>
              <a:latin typeface="Montserrat" panose="00000500000000000000" pitchFamily="2" charset="0"/>
            </a:endParaRPr>
          </a:p>
          <a:p>
            <a:pPr algn="just">
              <a:buClr>
                <a:srgbClr val="007FB9"/>
              </a:buClr>
              <a:buSzPct val="120000"/>
            </a:pPr>
            <a:r>
              <a:rPr lang="en-GB" sz="700" dirty="0">
                <a:solidFill>
                  <a:srgbClr val="353633"/>
                </a:solidFill>
                <a:latin typeface="Montserrat" panose="00000500000000000000" pitchFamily="2" charset="0"/>
              </a:rPr>
              <a:t>EEA: The requirements for a public offer in any member state of the European Economic Area (“EEA Member State”) are not fulfilled. Consequently, the </a:t>
            </a:r>
          </a:p>
          <a:p>
            <a:pPr algn="just">
              <a:buClr>
                <a:srgbClr val="007FB9"/>
              </a:buClr>
              <a:buSzPct val="120000"/>
            </a:pPr>
            <a:r>
              <a:rPr lang="en-GB" sz="700" dirty="0">
                <a:solidFill>
                  <a:srgbClr val="353633"/>
                </a:solidFill>
                <a:latin typeface="Montserrat" panose="00000500000000000000" pitchFamily="2" charset="0"/>
              </a:rPr>
              <a:t>Securities may not be publicly offered in any of the EEA Member States except as explicitly provided under the prospectus exemptions of Directive 2003/71/EC (as amended by Directive 2010/73/EU, to the extent implemented in a relevant EEA Member State (“2010 Amending Directive”), the “EU Directive”) with respect to inter alia (</a:t>
            </a:r>
            <a:r>
              <a:rPr lang="en-GB" sz="700" dirty="0" err="1">
                <a:solidFill>
                  <a:srgbClr val="353633"/>
                </a:solidFill>
                <a:latin typeface="Montserrat" panose="00000500000000000000" pitchFamily="2" charset="0"/>
              </a:rPr>
              <a:t>i</a:t>
            </a:r>
            <a:r>
              <a:rPr lang="en-GB" sz="700" dirty="0">
                <a:solidFill>
                  <a:srgbClr val="353633"/>
                </a:solidFill>
                <a:latin typeface="Montserrat" panose="00000500000000000000" pitchFamily="2" charset="0"/>
              </a:rPr>
              <a:t>) an offer of securities addressed solely to qualified investors as defined in the EU Directive, and/or (ii) an offer of securities addressed to fewer than 100, or, if the EEA Member State has implemented the relevant provisions of the 2010 Amending Directive, 150 natural or legal persons per EEA Member State other than qualified investors, and/or (iii) an offer of securities addressed to investors who acquire securities for a total consideration of at least EUR 50,000, or, if the EEA Member State has implemented the relevant provisions of the 2010 Amending Directive, EUR 100,000, and/or (iv) an offer of securities whose denomination per unit amounts to at least EUR 50,000 or, if the Relevant Member State has implemented the relevant provisions of the 2010 Amending Directive, EUR 100,000.</a:t>
            </a:r>
          </a:p>
          <a:p>
            <a:pPr algn="just">
              <a:buClr>
                <a:srgbClr val="007FB9"/>
              </a:buClr>
              <a:buSzPct val="120000"/>
            </a:pPr>
            <a:endParaRPr lang="en-GB" sz="700" dirty="0">
              <a:solidFill>
                <a:srgbClr val="353633"/>
              </a:solidFill>
              <a:latin typeface="Montserrat" panose="00000500000000000000" pitchFamily="2" charset="0"/>
            </a:endParaRPr>
          </a:p>
          <a:p>
            <a:pPr algn="just">
              <a:buClr>
                <a:srgbClr val="007FB9"/>
              </a:buClr>
              <a:buSzPct val="120000"/>
            </a:pPr>
            <a:r>
              <a:rPr lang="en-GB" sz="700" dirty="0">
                <a:solidFill>
                  <a:srgbClr val="353633"/>
                </a:solidFill>
                <a:latin typeface="Montserrat" panose="00000500000000000000" pitchFamily="2" charset="0"/>
              </a:rPr>
              <a:t>United States of America: This document is not for distribution, directly or indirectly, in or into the United States of America (“United States”) or its possessions. This document is not an offer to sell securities, or the solicitation of any offer to buy securities, nor shall there be any offer of securities in the United States or in any jurisdiction in which such offer or sale would be unlawful. The Securities have not been and will not be registered under the U.S. Securities Act of 1933, as amended (“Securities Act”), and may not be offered or sold in the United States absent registration or exemption from registration under the Securities Act.</a:t>
            </a:r>
            <a:endParaRPr lang="en-US" sz="700" dirty="0">
              <a:solidFill>
                <a:srgbClr val="353633"/>
              </a:solidFill>
              <a:latin typeface="Montserrat" panose="00000500000000000000" pitchFamily="2" charset="0"/>
            </a:endParaRPr>
          </a:p>
        </p:txBody>
      </p:sp>
      <p:sp>
        <p:nvSpPr>
          <p:cNvPr id="5" name="TextBox 4">
            <a:extLst>
              <a:ext uri="{FF2B5EF4-FFF2-40B4-BE49-F238E27FC236}">
                <a16:creationId xmlns:a16="http://schemas.microsoft.com/office/drawing/2014/main" id="{021E294E-1097-A148-A81A-D794517BE335}"/>
              </a:ext>
            </a:extLst>
          </p:cNvPr>
          <p:cNvSpPr txBox="1"/>
          <p:nvPr/>
        </p:nvSpPr>
        <p:spPr>
          <a:xfrm>
            <a:off x="259155" y="5459401"/>
            <a:ext cx="6936580" cy="2693045"/>
          </a:xfrm>
          <a:prstGeom prst="rect">
            <a:avLst/>
          </a:prstGeom>
          <a:noFill/>
        </p:spPr>
        <p:txBody>
          <a:bodyPr wrap="square" rtlCol="0">
            <a:spAutoFit/>
          </a:bodyPr>
          <a:lstStyle/>
          <a:p>
            <a:pPr>
              <a:buClr>
                <a:srgbClr val="007FB9"/>
              </a:buClr>
              <a:buSzPct val="120000"/>
            </a:pPr>
            <a:r>
              <a:rPr lang="en-GB" sz="800" b="1" dirty="0">
                <a:solidFill>
                  <a:srgbClr val="353633"/>
                </a:solidFill>
                <a:effectLst>
                  <a:outerShdw blurRad="38100" dist="38100" dir="2700000" algn="tl">
                    <a:srgbClr val="000000">
                      <a:alpha val="43137"/>
                    </a:srgbClr>
                  </a:outerShdw>
                </a:effectLst>
                <a:latin typeface="Montserrat" pitchFamily="2" charset="77"/>
              </a:rPr>
              <a:t>DISCLAIMERS</a:t>
            </a:r>
          </a:p>
          <a:p>
            <a:pPr>
              <a:buClr>
                <a:srgbClr val="007FB9"/>
              </a:buClr>
              <a:buSzPct val="120000"/>
            </a:pPr>
            <a:endParaRPr lang="en-GB" sz="700" dirty="0">
              <a:solidFill>
                <a:srgbClr val="353633"/>
              </a:solidFill>
              <a:latin typeface="Montserrat Light" pitchFamily="2" charset="77"/>
            </a:endParaRPr>
          </a:p>
          <a:p>
            <a:pPr algn="just">
              <a:buClr>
                <a:srgbClr val="007FB9"/>
              </a:buClr>
              <a:buSzPct val="120000"/>
            </a:pPr>
            <a:r>
              <a:rPr lang="en-GB" sz="700" dirty="0">
                <a:solidFill>
                  <a:srgbClr val="353633"/>
                </a:solidFill>
                <a:latin typeface="Montserrat" panose="00000500000000000000" pitchFamily="2" charset="0"/>
              </a:rPr>
              <a:t>This factsheet constitutes a financial promotion and has been issued and approved for the purpose of section 21 of the Financial Services and Markets Act 2000 by IDAD Limited which is Authorised and Regulated by the Financial Conduct Authority FCA FRN 740499. All information, including prices, analytical data and opinions contained within this factsheet are believed to be correct, accurate and derived from reliable sources as at the date of the factsheet. The information within this factsheet does not take into account the specific investment objective or financial situation of any person. This material should be read and understood by the investor. If the investor is not a professional client or eligible counterparty as defined by the FCA or is considered a retail investor, they should seek suitable financial advice before investing, to ascertain the full risks and terms associated with the investment. All investments must be made via an authorised counterparty. All rights reserved. No part of this publication may be reproduced, copied or distributed without the prior permission in writing of IDAD. Investments may go up or down in value and you may lose some or all of the amount invested. Past performance is not necessarily a guide for the future. Returns from the structured products are at risk in the event of any of the institutions who provide securities for these products default on their financial obligations.</a:t>
            </a:r>
          </a:p>
          <a:p>
            <a:pPr algn="just">
              <a:buClr>
                <a:srgbClr val="007FB9"/>
              </a:buClr>
              <a:buSzPct val="120000"/>
            </a:pPr>
            <a:endParaRPr lang="en-GB" sz="700" dirty="0">
              <a:solidFill>
                <a:srgbClr val="353633"/>
              </a:solidFill>
              <a:latin typeface="Montserrat" panose="00000500000000000000" pitchFamily="2" charset="0"/>
            </a:endParaRPr>
          </a:p>
          <a:p>
            <a:pPr algn="just">
              <a:buClr>
                <a:srgbClr val="007FB9"/>
              </a:buClr>
              <a:buSzPct val="120000"/>
            </a:pPr>
            <a:r>
              <a:rPr lang="en-GB" sz="700" dirty="0">
                <a:solidFill>
                  <a:srgbClr val="353633"/>
                </a:solidFill>
                <a:latin typeface="Montserrat" panose="00000500000000000000" pitchFamily="2" charset="0"/>
              </a:rPr>
              <a:t>Fees of up to 1.625% p.a. for the maximum term of the investment may be paid by the Issuer to cover marketing, distribution and advice costs. The fees have been fully accounted for in the calculation of the Product’s structure. For example, this means that an investment of $10,000 will have any income/growth payments and capital protection based on the full $10,000.</a:t>
            </a:r>
          </a:p>
          <a:p>
            <a:pPr algn="just">
              <a:buClr>
                <a:srgbClr val="007FB9"/>
              </a:buClr>
              <a:buSzPct val="120000"/>
            </a:pPr>
            <a:endParaRPr lang="en-GB" sz="700" dirty="0">
              <a:solidFill>
                <a:srgbClr val="353633"/>
              </a:solidFill>
              <a:latin typeface="Montserrat" panose="00000500000000000000" pitchFamily="2" charset="0"/>
            </a:endParaRPr>
          </a:p>
          <a:p>
            <a:pPr algn="just">
              <a:buClr>
                <a:srgbClr val="007FB9"/>
              </a:buClr>
              <a:buSzPct val="120000"/>
            </a:pPr>
            <a:r>
              <a:rPr lang="en-GB" sz="700" dirty="0">
                <a:solidFill>
                  <a:srgbClr val="353633"/>
                </a:solidFill>
                <a:latin typeface="Montserrat" panose="00000500000000000000" pitchFamily="2" charset="0"/>
              </a:rPr>
              <a:t>Any financial adviser shall fully disclose to its clients the existence, nature and amount of all fees and commissions it receives in respect of sales of the Note. They must also confirm any such fee or commission complies with all applicable laws and regulations in all relevant jurisdictions and its receipt does not conflict with applicable regulation or any duty to act in the best interest of any person to whom the professional financial adviser owes any such duty.</a:t>
            </a:r>
          </a:p>
          <a:p>
            <a:pPr algn="just">
              <a:buClr>
                <a:srgbClr val="007FB9"/>
              </a:buClr>
              <a:buSzPct val="120000"/>
            </a:pPr>
            <a:endParaRPr lang="en-GB" sz="700" dirty="0">
              <a:solidFill>
                <a:srgbClr val="353633"/>
              </a:solidFill>
              <a:latin typeface="Montserrat" panose="00000500000000000000" pitchFamily="2" charset="0"/>
            </a:endParaRPr>
          </a:p>
          <a:p>
            <a:pPr algn="just">
              <a:buClr>
                <a:srgbClr val="007FB9"/>
              </a:buClr>
              <a:buSzPct val="120000"/>
            </a:pPr>
            <a:r>
              <a:rPr lang="en-GB" sz="700" dirty="0">
                <a:solidFill>
                  <a:srgbClr val="353633"/>
                </a:solidFill>
                <a:latin typeface="Montserrat" panose="00000500000000000000" pitchFamily="2" charset="0"/>
              </a:rPr>
              <a:t>This sales brochure has not been prepared or reviewed by the Issuing Bank, the Issuer of the underlying securities or any of its affiliates and neither Issuing Bank nor any of its affiliates or any of its directors, officers or agents accept any responsibility or liability for the contents of this sales brochure.</a:t>
            </a:r>
            <a:endParaRPr lang="en-US" sz="700" dirty="0">
              <a:solidFill>
                <a:srgbClr val="353633"/>
              </a:solidFill>
              <a:latin typeface="Montserrat" panose="00000500000000000000" pitchFamily="2" charset="0"/>
            </a:endParaRPr>
          </a:p>
        </p:txBody>
      </p:sp>
      <p:sp>
        <p:nvSpPr>
          <p:cNvPr id="8" name="TextBox 7">
            <a:extLst>
              <a:ext uri="{FF2B5EF4-FFF2-40B4-BE49-F238E27FC236}">
                <a16:creationId xmlns:a16="http://schemas.microsoft.com/office/drawing/2014/main" id="{C7E63E7B-5CB2-3345-BFC5-24BF2E2A88AC}"/>
              </a:ext>
            </a:extLst>
          </p:cNvPr>
          <p:cNvSpPr txBox="1"/>
          <p:nvPr/>
        </p:nvSpPr>
        <p:spPr>
          <a:xfrm>
            <a:off x="355471" y="8100208"/>
            <a:ext cx="6844498" cy="230832"/>
          </a:xfrm>
          <a:prstGeom prst="rect">
            <a:avLst/>
          </a:prstGeom>
          <a:noFill/>
        </p:spPr>
        <p:txBody>
          <a:bodyPr wrap="square" rtlCol="0">
            <a:spAutoFit/>
          </a:bodyPr>
          <a:lstStyle/>
          <a:p>
            <a:pPr algn="ctr"/>
            <a:r>
              <a:rPr lang="en-GB" sz="900" b="1" dirty="0">
                <a:solidFill>
                  <a:srgbClr val="353633"/>
                </a:solidFill>
                <a:latin typeface="Montserrat Light" pitchFamily="2" charset="77"/>
              </a:rPr>
              <a:t>For more information about this note, please contact us today.</a:t>
            </a:r>
            <a:endParaRPr lang="en-US" sz="900" b="1" dirty="0">
              <a:solidFill>
                <a:srgbClr val="353633"/>
              </a:solidFill>
              <a:latin typeface="Montserrat Light" pitchFamily="2" charset="77"/>
            </a:endParaRPr>
          </a:p>
        </p:txBody>
      </p:sp>
      <p:cxnSp>
        <p:nvCxnSpPr>
          <p:cNvPr id="10" name="Straight Connector 9">
            <a:extLst>
              <a:ext uri="{FF2B5EF4-FFF2-40B4-BE49-F238E27FC236}">
                <a16:creationId xmlns:a16="http://schemas.microsoft.com/office/drawing/2014/main" id="{66EDC469-53AA-EC45-A1EE-9B32A19F8D18}"/>
              </a:ext>
            </a:extLst>
          </p:cNvPr>
          <p:cNvCxnSpPr/>
          <p:nvPr/>
        </p:nvCxnSpPr>
        <p:spPr>
          <a:xfrm>
            <a:off x="355471" y="8330275"/>
            <a:ext cx="6840264" cy="0"/>
          </a:xfrm>
          <a:prstGeom prst="line">
            <a:avLst/>
          </a:prstGeom>
          <a:ln w="12700">
            <a:solidFill>
              <a:srgbClr val="353633"/>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33C6A7-56FF-A844-9EB8-B3671EDC3A1F}"/>
              </a:ext>
            </a:extLst>
          </p:cNvPr>
          <p:cNvCxnSpPr/>
          <p:nvPr/>
        </p:nvCxnSpPr>
        <p:spPr>
          <a:xfrm>
            <a:off x="359705" y="9397730"/>
            <a:ext cx="6840264" cy="0"/>
          </a:xfrm>
          <a:prstGeom prst="line">
            <a:avLst/>
          </a:prstGeom>
          <a:ln w="12700">
            <a:solidFill>
              <a:srgbClr val="353633"/>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AD56D20-8A81-644B-BB7B-AA421E8643FD}"/>
              </a:ext>
            </a:extLst>
          </p:cNvPr>
          <p:cNvSpPr txBox="1"/>
          <p:nvPr/>
        </p:nvSpPr>
        <p:spPr>
          <a:xfrm>
            <a:off x="343088" y="8398837"/>
            <a:ext cx="6836031" cy="923330"/>
          </a:xfrm>
          <a:prstGeom prst="rect">
            <a:avLst/>
          </a:prstGeom>
          <a:noFill/>
        </p:spPr>
        <p:txBody>
          <a:bodyPr wrap="square" rtlCol="0">
            <a:spAutoFit/>
          </a:bodyPr>
          <a:lstStyle/>
          <a:p>
            <a:pPr algn="ctr"/>
            <a:r>
              <a:rPr lang="en-GB" sz="900" dirty="0">
                <a:solidFill>
                  <a:srgbClr val="353633"/>
                </a:solidFill>
                <a:latin typeface="Montserrat Light" pitchFamily="2" charset="77"/>
              </a:rPr>
              <a:t>2 </a:t>
            </a:r>
            <a:r>
              <a:rPr lang="en-GB" sz="900" dirty="0" err="1">
                <a:solidFill>
                  <a:srgbClr val="353633"/>
                </a:solidFill>
                <a:latin typeface="Montserrat Light" pitchFamily="2" charset="77"/>
              </a:rPr>
              <a:t>Rotherbrook</a:t>
            </a:r>
            <a:r>
              <a:rPr lang="en-GB" sz="900" dirty="0">
                <a:solidFill>
                  <a:srgbClr val="353633"/>
                </a:solidFill>
                <a:latin typeface="Montserrat Light" pitchFamily="2" charset="77"/>
              </a:rPr>
              <a:t> Court, Bedford Road</a:t>
            </a:r>
          </a:p>
          <a:p>
            <a:pPr algn="ctr"/>
            <a:r>
              <a:rPr lang="en-GB" sz="900" dirty="0">
                <a:solidFill>
                  <a:srgbClr val="353633"/>
                </a:solidFill>
                <a:latin typeface="Montserrat Light" pitchFamily="2" charset="77"/>
              </a:rPr>
              <a:t>Petersfield, Hampshire, GU32 3QG.</a:t>
            </a:r>
          </a:p>
          <a:p>
            <a:pPr algn="ctr"/>
            <a:r>
              <a:rPr lang="en-GB" sz="900" dirty="0">
                <a:solidFill>
                  <a:srgbClr val="353633"/>
                </a:solidFill>
                <a:latin typeface="Montserrat Light" pitchFamily="2" charset="77"/>
              </a:rPr>
              <a:t>1 Cornhill, London, EC3V 3ND.</a:t>
            </a:r>
          </a:p>
          <a:p>
            <a:pPr algn="ctr"/>
            <a:r>
              <a:rPr lang="en-GB" sz="900" dirty="0">
                <a:solidFill>
                  <a:srgbClr val="007FB9"/>
                </a:solidFill>
                <a:latin typeface="Montserrat" pitchFamily="2" charset="77"/>
              </a:rPr>
              <a:t>+44 (0)1730 776757</a:t>
            </a:r>
          </a:p>
          <a:p>
            <a:pPr algn="ctr"/>
            <a:r>
              <a:rPr lang="en-GB" sz="900" dirty="0">
                <a:solidFill>
                  <a:srgbClr val="007FB9"/>
                </a:solidFill>
                <a:latin typeface="Montserrat" pitchFamily="2" charset="77"/>
              </a:rPr>
              <a:t>enquiries@idad.com</a:t>
            </a:r>
          </a:p>
          <a:p>
            <a:pPr algn="ctr"/>
            <a:r>
              <a:rPr lang="en-GB" sz="900" dirty="0">
                <a:solidFill>
                  <a:srgbClr val="007FB9"/>
                </a:solidFill>
                <a:latin typeface="Montserrat" pitchFamily="2" charset="77"/>
              </a:rPr>
              <a:t>idad.com</a:t>
            </a:r>
            <a:endParaRPr lang="en-US" sz="900" dirty="0">
              <a:solidFill>
                <a:srgbClr val="007FB9"/>
              </a:solidFill>
              <a:latin typeface="Montserrat" pitchFamily="2" charset="77"/>
            </a:endParaRPr>
          </a:p>
        </p:txBody>
      </p:sp>
      <p:sp>
        <p:nvSpPr>
          <p:cNvPr id="14" name="Rounded Rectangle 2">
            <a:extLst>
              <a:ext uri="{FF2B5EF4-FFF2-40B4-BE49-F238E27FC236}">
                <a16:creationId xmlns:a16="http://schemas.microsoft.com/office/drawing/2014/main" id="{1A7FA6A8-5218-4E54-B83E-8D49B09AA5C3}"/>
              </a:ext>
            </a:extLst>
          </p:cNvPr>
          <p:cNvSpPr/>
          <p:nvPr/>
        </p:nvSpPr>
        <p:spPr>
          <a:xfrm>
            <a:off x="284480" y="1304700"/>
            <a:ext cx="6911256" cy="1175956"/>
          </a:xfrm>
          <a:prstGeom prst="roundRect">
            <a:avLst>
              <a:gd name="adj" fmla="val 4031"/>
            </a:avLst>
          </a:prstGeom>
          <a:solidFill>
            <a:srgbClr val="007F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34645390-2809-4778-964D-4AB07C9F492F}"/>
              </a:ext>
            </a:extLst>
          </p:cNvPr>
          <p:cNvSpPr txBox="1"/>
          <p:nvPr/>
        </p:nvSpPr>
        <p:spPr>
          <a:xfrm>
            <a:off x="284480" y="1302345"/>
            <a:ext cx="6911255" cy="1108380"/>
          </a:xfrm>
          <a:prstGeom prst="rect">
            <a:avLst/>
          </a:prstGeom>
          <a:noFill/>
        </p:spPr>
        <p:txBody>
          <a:bodyPr wrap="square" rtlCol="0">
            <a:spAutoFit/>
          </a:bodyPr>
          <a:lstStyle/>
          <a:p>
            <a:pPr algn="just">
              <a:lnSpc>
                <a:spcPts val="1000"/>
              </a:lnSpc>
            </a:pPr>
            <a:r>
              <a:rPr lang="en-GB" sz="900" b="1" dirty="0">
                <a:solidFill>
                  <a:schemeClr val="bg1"/>
                </a:solidFill>
                <a:effectLst>
                  <a:outerShdw blurRad="38100" dist="38100" dir="2700000" algn="tl">
                    <a:srgbClr val="000000">
                      <a:alpha val="43137"/>
                    </a:srgbClr>
                  </a:outerShdw>
                </a:effectLst>
                <a:latin typeface="Montserrat" pitchFamily="2" charset="77"/>
              </a:rPr>
              <a:t>PLACING TRADES</a:t>
            </a:r>
            <a:endParaRPr lang="en-US" sz="900" b="1" dirty="0">
              <a:solidFill>
                <a:schemeClr val="bg1"/>
              </a:solidFill>
              <a:effectLst>
                <a:outerShdw blurRad="38100" dist="38100" dir="2700000" algn="tl">
                  <a:srgbClr val="000000">
                    <a:alpha val="43137"/>
                  </a:srgbClr>
                </a:outerShdw>
              </a:effectLst>
              <a:latin typeface="Montserrat" pitchFamily="2" charset="77"/>
            </a:endParaRPr>
          </a:p>
          <a:p>
            <a:pPr algn="just">
              <a:lnSpc>
                <a:spcPts val="1000"/>
              </a:lnSpc>
            </a:pPr>
            <a:r>
              <a:rPr lang="en-GB" sz="700" dirty="0">
                <a:solidFill>
                  <a:schemeClr val="bg1"/>
                </a:solidFill>
                <a:latin typeface="Montserrat" panose="00000500000000000000" pitchFamily="2" charset="0"/>
              </a:rPr>
              <a:t>Trade orders should be sent to orders@idad.com</a:t>
            </a:r>
          </a:p>
          <a:p>
            <a:pPr algn="just">
              <a:lnSpc>
                <a:spcPts val="1000"/>
              </a:lnSpc>
            </a:pPr>
            <a:r>
              <a:rPr lang="en-GB" sz="700" dirty="0">
                <a:solidFill>
                  <a:schemeClr val="bg1"/>
                </a:solidFill>
                <a:latin typeface="Montserrat" panose="00000500000000000000" pitchFamily="2" charset="0"/>
              </a:rPr>
              <a:t>All trades will be settled direct with IDAD’s Euroclear a/c 44382</a:t>
            </a:r>
          </a:p>
          <a:p>
            <a:pPr algn="just">
              <a:lnSpc>
                <a:spcPts val="1000"/>
              </a:lnSpc>
            </a:pPr>
            <a:endParaRPr lang="en-GB" sz="700" dirty="0">
              <a:solidFill>
                <a:schemeClr val="bg1"/>
              </a:solidFill>
              <a:latin typeface="Montserrat" panose="00000500000000000000" pitchFamily="2" charset="0"/>
            </a:endParaRPr>
          </a:p>
          <a:p>
            <a:pPr algn="just">
              <a:lnSpc>
                <a:spcPts val="1000"/>
              </a:lnSpc>
            </a:pPr>
            <a:r>
              <a:rPr lang="en-GB" sz="800" b="1" dirty="0">
                <a:solidFill>
                  <a:schemeClr val="bg1"/>
                </a:solidFill>
                <a:effectLst>
                  <a:outerShdw blurRad="38100" dist="38100" dir="2700000" algn="tl">
                    <a:srgbClr val="000000">
                      <a:alpha val="43137"/>
                    </a:srgbClr>
                  </a:outerShdw>
                </a:effectLst>
                <a:latin typeface="Montserrat" pitchFamily="2" charset="77"/>
              </a:rPr>
              <a:t>SECONDARY MARKET</a:t>
            </a:r>
            <a:endParaRPr lang="en-US" sz="800" b="1" dirty="0">
              <a:solidFill>
                <a:schemeClr val="bg1"/>
              </a:solidFill>
              <a:effectLst>
                <a:outerShdw blurRad="38100" dist="38100" dir="2700000" algn="tl">
                  <a:srgbClr val="000000">
                    <a:alpha val="43137"/>
                  </a:srgbClr>
                </a:outerShdw>
              </a:effectLst>
              <a:latin typeface="Montserrat" pitchFamily="2" charset="77"/>
            </a:endParaRPr>
          </a:p>
          <a:p>
            <a:pPr algn="just">
              <a:lnSpc>
                <a:spcPts val="1000"/>
              </a:lnSpc>
            </a:pPr>
            <a:r>
              <a:rPr lang="en-GB" sz="700" dirty="0">
                <a:solidFill>
                  <a:schemeClr val="bg1"/>
                </a:solidFill>
                <a:latin typeface="Montserrat" panose="00000500000000000000" pitchFamily="2" charset="0"/>
              </a:rPr>
              <a:t>The Issuing bank will endeavour to provide quotes under normal market conditions for trading purposes upon request, subject to a Bid-Offer spread of 1%. On the secondary market, traded prices will include any accrued interest (“dirty prices”). Sale trades will settle 2 days after the trade date.</a:t>
            </a:r>
          </a:p>
          <a:p>
            <a:pPr algn="just">
              <a:lnSpc>
                <a:spcPts val="1000"/>
              </a:lnSpc>
            </a:pPr>
            <a:r>
              <a:rPr lang="en-GB" sz="700" dirty="0">
                <a:solidFill>
                  <a:schemeClr val="bg1"/>
                </a:solidFill>
                <a:latin typeface="Montserrat" panose="00000500000000000000" pitchFamily="2" charset="0"/>
              </a:rPr>
              <a:t>Trading details as above.</a:t>
            </a:r>
            <a:endParaRPr lang="en-US" sz="700" dirty="0">
              <a:solidFill>
                <a:schemeClr val="bg1"/>
              </a:solidFill>
              <a:latin typeface="Montserrat" panose="00000500000000000000" pitchFamily="2" charset="0"/>
            </a:endParaRPr>
          </a:p>
        </p:txBody>
      </p:sp>
      <p:pic>
        <p:nvPicPr>
          <p:cNvPr id="15" name="Picture 14" descr="Logo&#10;&#10;Description automatically generated">
            <a:extLst>
              <a:ext uri="{FF2B5EF4-FFF2-40B4-BE49-F238E27FC236}">
                <a16:creationId xmlns:a16="http://schemas.microsoft.com/office/drawing/2014/main" id="{42832FFC-7001-490B-9439-8BC623935877}"/>
              </a:ext>
            </a:extLst>
          </p:cNvPr>
          <p:cNvPicPr>
            <a:picLocks noChangeAspect="1"/>
          </p:cNvPicPr>
          <p:nvPr/>
        </p:nvPicPr>
        <p:blipFill>
          <a:blip r:embed="rId2"/>
          <a:stretch>
            <a:fillRect/>
          </a:stretch>
        </p:blipFill>
        <p:spPr>
          <a:xfrm>
            <a:off x="5989235" y="357459"/>
            <a:ext cx="1206500" cy="647700"/>
          </a:xfrm>
          <a:prstGeom prst="rect">
            <a:avLst/>
          </a:prstGeom>
        </p:spPr>
      </p:pic>
      <p:sp>
        <p:nvSpPr>
          <p:cNvPr id="19" name="TextBox 18">
            <a:extLst>
              <a:ext uri="{FF2B5EF4-FFF2-40B4-BE49-F238E27FC236}">
                <a16:creationId xmlns:a16="http://schemas.microsoft.com/office/drawing/2014/main" id="{88333870-0C9A-62D0-3BE8-6C7D4892691A}"/>
              </a:ext>
            </a:extLst>
          </p:cNvPr>
          <p:cNvSpPr txBox="1"/>
          <p:nvPr/>
        </p:nvSpPr>
        <p:spPr>
          <a:xfrm>
            <a:off x="138429" y="1033737"/>
            <a:ext cx="7245350" cy="246221"/>
          </a:xfrm>
          <a:prstGeom prst="rect">
            <a:avLst/>
          </a:prstGeom>
          <a:noFill/>
        </p:spPr>
        <p:txBody>
          <a:bodyPr wrap="square" rtlCol="0">
            <a:spAutoFit/>
          </a:bodyPr>
          <a:lstStyle/>
          <a:p>
            <a:r>
              <a:rPr lang="en-GB" sz="1000" b="1" dirty="0">
                <a:solidFill>
                  <a:srgbClr val="007FB9"/>
                </a:solidFill>
                <a:latin typeface="Montserrat" panose="00000500000000000000" pitchFamily="2" charset="0"/>
              </a:rPr>
              <a:t>TARGET RETURN:	USD = 21.00% p.a.</a:t>
            </a:r>
            <a:endParaRPr lang="en-GB" sz="1000" dirty="0">
              <a:latin typeface="Montserrat" panose="00000500000000000000" pitchFamily="2" charset="0"/>
            </a:endParaRPr>
          </a:p>
        </p:txBody>
      </p:sp>
      <p:sp>
        <p:nvSpPr>
          <p:cNvPr id="20" name="TextBox 19">
            <a:extLst>
              <a:ext uri="{FF2B5EF4-FFF2-40B4-BE49-F238E27FC236}">
                <a16:creationId xmlns:a16="http://schemas.microsoft.com/office/drawing/2014/main" id="{5B964DE5-0057-5A98-37AF-551A6C1E19BE}"/>
              </a:ext>
            </a:extLst>
          </p:cNvPr>
          <p:cNvSpPr txBox="1"/>
          <p:nvPr/>
        </p:nvSpPr>
        <p:spPr>
          <a:xfrm>
            <a:off x="138429" y="306659"/>
            <a:ext cx="5786121" cy="769441"/>
          </a:xfrm>
          <a:prstGeom prst="rect">
            <a:avLst/>
          </a:prstGeom>
          <a:noFill/>
        </p:spPr>
        <p:txBody>
          <a:bodyPr wrap="square" rtlCol="0">
            <a:spAutoFit/>
          </a:bodyPr>
          <a:lstStyle/>
          <a:p>
            <a:r>
              <a:rPr lang="en-GB" sz="1700" b="1" dirty="0">
                <a:solidFill>
                  <a:srgbClr val="353633"/>
                </a:solidFill>
                <a:latin typeface="Montserrat" pitchFamily="2" charset="77"/>
              </a:rPr>
              <a:t>BBVA</a:t>
            </a:r>
          </a:p>
          <a:p>
            <a:r>
              <a:rPr lang="en-GB" sz="1700" b="1" dirty="0">
                <a:solidFill>
                  <a:srgbClr val="353633"/>
                </a:solidFill>
                <a:latin typeface="Montserrat" pitchFamily="2" charset="77"/>
              </a:rPr>
              <a:t>US Stocks 50-50 MEMORY INCOME AUTOCALL</a:t>
            </a:r>
          </a:p>
          <a:p>
            <a:r>
              <a:rPr lang="en-GB" sz="1000" dirty="0">
                <a:latin typeface="Montserrat Light" pitchFamily="2" charset="77"/>
              </a:rPr>
              <a:t>July 2022 FACTSHEET</a:t>
            </a:r>
            <a:endParaRPr lang="en-US" sz="1000" dirty="0">
              <a:latin typeface="Montserrat Light" pitchFamily="2" charset="77"/>
            </a:endParaRPr>
          </a:p>
        </p:txBody>
      </p:sp>
      <p:sp>
        <p:nvSpPr>
          <p:cNvPr id="18" name="Rectangle 17">
            <a:extLst>
              <a:ext uri="{FF2B5EF4-FFF2-40B4-BE49-F238E27FC236}">
                <a16:creationId xmlns:a16="http://schemas.microsoft.com/office/drawing/2014/main" id="{028BE0B6-C1E6-ACE5-9A72-B20FD5DF1966}"/>
              </a:ext>
            </a:extLst>
          </p:cNvPr>
          <p:cNvSpPr/>
          <p:nvPr/>
        </p:nvSpPr>
        <p:spPr>
          <a:xfrm>
            <a:off x="-1" y="10322061"/>
            <a:ext cx="7559675" cy="369942"/>
          </a:xfrm>
          <a:prstGeom prst="rect">
            <a:avLst/>
          </a:prstGeom>
          <a:solidFill>
            <a:srgbClr val="353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DC5F3583-E717-A89A-B02D-CEC3C74FC1DA}"/>
              </a:ext>
            </a:extLst>
          </p:cNvPr>
          <p:cNvSpPr txBox="1"/>
          <p:nvPr/>
        </p:nvSpPr>
        <p:spPr>
          <a:xfrm>
            <a:off x="266570" y="10333149"/>
            <a:ext cx="1295400" cy="358664"/>
          </a:xfrm>
          <a:prstGeom prst="rect">
            <a:avLst/>
          </a:prstGeom>
          <a:noFill/>
        </p:spPr>
        <p:txBody>
          <a:bodyPr wrap="square" rtlCol="0" anchor="ctr" anchorCtr="0">
            <a:noAutofit/>
          </a:bodyPr>
          <a:lstStyle/>
          <a:p>
            <a:r>
              <a:rPr lang="en-GB" sz="1000" dirty="0">
                <a:solidFill>
                  <a:schemeClr val="bg1"/>
                </a:solidFill>
                <a:latin typeface="Montserrat Light" pitchFamily="2" charset="77"/>
              </a:rPr>
              <a:t>IDAD.COM</a:t>
            </a:r>
            <a:endParaRPr lang="en-US" sz="1000" dirty="0">
              <a:solidFill>
                <a:schemeClr val="bg1"/>
              </a:solidFill>
              <a:latin typeface="Montserrat Light" pitchFamily="2" charset="77"/>
            </a:endParaRPr>
          </a:p>
        </p:txBody>
      </p:sp>
      <p:sp>
        <p:nvSpPr>
          <p:cNvPr id="22" name="TextBox 21">
            <a:extLst>
              <a:ext uri="{FF2B5EF4-FFF2-40B4-BE49-F238E27FC236}">
                <a16:creationId xmlns:a16="http://schemas.microsoft.com/office/drawing/2014/main" id="{64550D80-CEB8-B854-3A5F-5D357C2580A1}"/>
              </a:ext>
            </a:extLst>
          </p:cNvPr>
          <p:cNvSpPr txBox="1"/>
          <p:nvPr/>
        </p:nvSpPr>
        <p:spPr>
          <a:xfrm>
            <a:off x="259155" y="9823003"/>
            <a:ext cx="6936580" cy="415498"/>
          </a:xfrm>
          <a:prstGeom prst="rect">
            <a:avLst/>
          </a:prstGeom>
          <a:noFill/>
        </p:spPr>
        <p:txBody>
          <a:bodyPr wrap="square" rtlCol="0">
            <a:spAutoFit/>
          </a:bodyPr>
          <a:lstStyle/>
          <a:p>
            <a:pPr algn="just">
              <a:buClr>
                <a:srgbClr val="007FB9"/>
              </a:buClr>
              <a:buSzPct val="120000"/>
            </a:pPr>
            <a:r>
              <a:rPr lang="en-GB" sz="700" dirty="0">
                <a:latin typeface="Montserrat" panose="00000500000000000000" pitchFamily="2" charset="0"/>
              </a:rPr>
              <a:t>IDAD Limited is Authorised and Regulated by the Financial Conduct Authority FCA FRN 740499. IDAD Africa (Pty) Ltd is an Authorised Financial Services Provider with FSP no: 50937. No part of this publication may be reproduced, copied or distributed without the prior permission in writing of IDAD. All investors should seek advice from a suitably authorised financial adviser and investment must be made via an authorised counterparty.</a:t>
            </a:r>
            <a:endParaRPr lang="en-US" sz="700" dirty="0">
              <a:latin typeface="Montserrat" panose="00000500000000000000" pitchFamily="2" charset="0"/>
            </a:endParaRPr>
          </a:p>
        </p:txBody>
      </p:sp>
    </p:spTree>
    <p:extLst>
      <p:ext uri="{BB962C8B-B14F-4D97-AF65-F5344CB8AC3E}">
        <p14:creationId xmlns:p14="http://schemas.microsoft.com/office/powerpoint/2010/main" val="28798465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3546</Words>
  <Application>Microsoft Office PowerPoint</Application>
  <PresentationFormat>Custom</PresentationFormat>
  <Paragraphs>261</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Montserrat</vt:lpstr>
      <vt:lpstr>Montserrat Light</vt:lpstr>
      <vt:lpstr>Montserrat Semi</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Scott</dc:creator>
  <cp:lastModifiedBy>Emily McInnes</cp:lastModifiedBy>
  <cp:revision>127</cp:revision>
  <dcterms:created xsi:type="dcterms:W3CDTF">2022-04-26T20:45:15Z</dcterms:created>
  <dcterms:modified xsi:type="dcterms:W3CDTF">2022-06-15T11:44:05Z</dcterms:modified>
</cp:coreProperties>
</file>